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3"/>
  </p:notesMasterIdLst>
  <p:sldIdLst>
    <p:sldId id="256" r:id="rId2"/>
    <p:sldId id="257" r:id="rId3"/>
    <p:sldId id="359" r:id="rId4"/>
    <p:sldId id="632" r:id="rId5"/>
    <p:sldId id="640" r:id="rId6"/>
    <p:sldId id="639" r:id="rId7"/>
    <p:sldId id="638" r:id="rId8"/>
    <p:sldId id="642" r:id="rId9"/>
    <p:sldId id="643" r:id="rId10"/>
    <p:sldId id="644" r:id="rId11"/>
    <p:sldId id="645" r:id="rId12"/>
    <p:sldId id="646" r:id="rId13"/>
    <p:sldId id="647" r:id="rId14"/>
    <p:sldId id="633" r:id="rId15"/>
    <p:sldId id="649" r:id="rId16"/>
    <p:sldId id="650" r:id="rId17"/>
    <p:sldId id="654" r:id="rId18"/>
    <p:sldId id="653" r:id="rId19"/>
    <p:sldId id="648" r:id="rId20"/>
    <p:sldId id="657" r:id="rId21"/>
    <p:sldId id="659" r:id="rId22"/>
    <p:sldId id="660" r:id="rId23"/>
    <p:sldId id="661" r:id="rId24"/>
    <p:sldId id="665" r:id="rId25"/>
    <p:sldId id="666" r:id="rId26"/>
    <p:sldId id="667" r:id="rId27"/>
    <p:sldId id="668" r:id="rId28"/>
    <p:sldId id="669" r:id="rId29"/>
    <p:sldId id="670" r:id="rId30"/>
    <p:sldId id="672" r:id="rId31"/>
    <p:sldId id="671" r:id="rId32"/>
    <p:sldId id="673" r:id="rId33"/>
    <p:sldId id="675" r:id="rId34"/>
    <p:sldId id="676" r:id="rId35"/>
    <p:sldId id="677" r:id="rId36"/>
    <p:sldId id="678" r:id="rId37"/>
    <p:sldId id="679" r:id="rId38"/>
    <p:sldId id="674" r:id="rId39"/>
    <p:sldId id="680" r:id="rId40"/>
    <p:sldId id="681" r:id="rId41"/>
    <p:sldId id="682" r:id="rId42"/>
    <p:sldId id="708" r:id="rId43"/>
    <p:sldId id="636" r:id="rId44"/>
    <p:sldId id="652" r:id="rId45"/>
    <p:sldId id="655" r:id="rId46"/>
    <p:sldId id="656" r:id="rId47"/>
    <p:sldId id="658" r:id="rId48"/>
    <p:sldId id="709" r:id="rId49"/>
    <p:sldId id="710" r:id="rId50"/>
    <p:sldId id="713" r:id="rId51"/>
    <p:sldId id="715" r:id="rId52"/>
    <p:sldId id="712" r:id="rId53"/>
    <p:sldId id="716" r:id="rId54"/>
    <p:sldId id="714" r:id="rId55"/>
    <p:sldId id="717" r:id="rId56"/>
    <p:sldId id="718" r:id="rId57"/>
    <p:sldId id="725" r:id="rId58"/>
    <p:sldId id="726" r:id="rId59"/>
    <p:sldId id="727" r:id="rId60"/>
    <p:sldId id="722" r:id="rId61"/>
    <p:sldId id="721" r:id="rId62"/>
    <p:sldId id="723" r:id="rId63"/>
    <p:sldId id="634" r:id="rId64"/>
    <p:sldId id="651" r:id="rId65"/>
    <p:sldId id="683" r:id="rId66"/>
    <p:sldId id="684" r:id="rId67"/>
    <p:sldId id="685" r:id="rId68"/>
    <p:sldId id="688" r:id="rId69"/>
    <p:sldId id="686" r:id="rId70"/>
    <p:sldId id="687" r:id="rId71"/>
    <p:sldId id="689" r:id="rId72"/>
    <p:sldId id="692" r:id="rId73"/>
    <p:sldId id="693" r:id="rId74"/>
    <p:sldId id="690" r:id="rId75"/>
    <p:sldId id="691" r:id="rId76"/>
    <p:sldId id="694" r:id="rId77"/>
    <p:sldId id="699" r:id="rId78"/>
    <p:sldId id="698" r:id="rId79"/>
    <p:sldId id="700" r:id="rId80"/>
    <p:sldId id="701" r:id="rId81"/>
    <p:sldId id="702" r:id="rId82"/>
    <p:sldId id="704" r:id="rId83"/>
    <p:sldId id="703" r:id="rId84"/>
    <p:sldId id="705" r:id="rId85"/>
    <p:sldId id="706" r:id="rId86"/>
    <p:sldId id="707" r:id="rId87"/>
    <p:sldId id="696" r:id="rId88"/>
    <p:sldId id="637" r:id="rId89"/>
    <p:sldId id="728" r:id="rId90"/>
    <p:sldId id="729" r:id="rId91"/>
    <p:sldId id="730" r:id="rId92"/>
    <p:sldId id="731" r:id="rId93"/>
    <p:sldId id="734" r:id="rId94"/>
    <p:sldId id="733" r:id="rId95"/>
    <p:sldId id="739" r:id="rId96"/>
    <p:sldId id="740" r:id="rId97"/>
    <p:sldId id="732" r:id="rId98"/>
    <p:sldId id="735" r:id="rId99"/>
    <p:sldId id="736" r:id="rId100"/>
    <p:sldId id="737" r:id="rId101"/>
    <p:sldId id="282"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3" autoAdjust="0"/>
  </p:normalViewPr>
  <p:slideViewPr>
    <p:cSldViewPr snapToGrid="0">
      <p:cViewPr varScale="1">
        <p:scale>
          <a:sx n="83" d="100"/>
          <a:sy n="83" d="100"/>
        </p:scale>
        <p:origin x="7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63081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20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0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603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848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3467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483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09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91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9176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4893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13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421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264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3516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5304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577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198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60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3735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604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924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13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9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075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57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992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306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299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022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93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9099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87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79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8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011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180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162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651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vl1pPr>
          </a:lstStyle>
          <a:p>
            <a:pPr>
              <a:defRPr/>
            </a:pPr>
            <a:fld id="{C1913D23-0C47-43E1-93CA-74E8FDFE4D76}" type="datetimeFigureOut">
              <a:rPr lang="en-US">
                <a:solidFill>
                  <a:prstClr val="black">
                    <a:tint val="75000"/>
                  </a:prstClr>
                </a:solidFill>
              </a:rPr>
              <a:pPr>
                <a:defRPr/>
              </a:pPr>
              <a:t>31/03/2023</a:t>
            </a:fld>
            <a:endParaRPr lang="en-US">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70E0643-6728-4212-B780-99C25A8EED9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14397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228600"/>
            <a:ext cx="8001000" cy="912019"/>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028700"/>
            <a:ext cx="3924300" cy="3486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028700"/>
            <a:ext cx="3924300" cy="3486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xfrm>
            <a:off x="628650" y="4767263"/>
            <a:ext cx="20574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6" name="Rectangle 7"/>
          <p:cNvSpPr>
            <a:spLocks noGrp="1" noChangeArrowheads="1"/>
          </p:cNvSpPr>
          <p:nvPr>
            <p:ph type="ftr" sz="quarter" idx="11"/>
          </p:nvPr>
        </p:nvSpPr>
        <p:spPr>
          <a:xfrm>
            <a:off x="3028950" y="4767263"/>
            <a:ext cx="30861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5E7EBE42-EA63-4AC3-9251-7D1698EADCC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8532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228600"/>
            <a:ext cx="8001000" cy="912019"/>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028700"/>
            <a:ext cx="3924300" cy="3486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028700"/>
            <a:ext cx="3924300" cy="1685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2828925"/>
            <a:ext cx="3924300" cy="1685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xfrm>
            <a:off x="628650" y="4767263"/>
            <a:ext cx="20574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7" name="Rectangle 7"/>
          <p:cNvSpPr>
            <a:spLocks noGrp="1" noChangeArrowheads="1"/>
          </p:cNvSpPr>
          <p:nvPr>
            <p:ph type="ftr" sz="quarter" idx="11"/>
          </p:nvPr>
        </p:nvSpPr>
        <p:spPr>
          <a:xfrm>
            <a:off x="3028950" y="4767263"/>
            <a:ext cx="30861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9D62A89A-5E6F-48C4-AB82-8477B3A0CA2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3590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1603"/>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87667"/>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944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6">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3" r:id="rId11"/>
    <p:sldLayoutId id="2147483664" r:id="rId12"/>
    <p:sldLayoutId id="2147483665"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26940" y="1394459"/>
            <a:ext cx="8520600" cy="1464115"/>
          </a:xfrm>
          <a:prstGeom prst="rect">
            <a:avLst/>
          </a:prstGeom>
        </p:spPr>
        <p:txBody>
          <a:bodyPr spcFirstLastPara="1" wrap="square" lIns="91425" tIns="91425" rIns="91425" bIns="91425" anchor="b" anchorCtr="0">
            <a:noAutofit/>
          </a:bodyPr>
          <a:lstStyle/>
          <a:p>
            <a:pPr lvl="0"/>
            <a:r>
              <a:rPr lang="vi-VN" sz="4800" dirty="0" smtClean="0"/>
              <a:t>TRUY CẬP DỮ LIỆU VỚI SPRING BOOT</a:t>
            </a:r>
            <a:endParaRPr lang="en-US" sz="48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a:t>
            </a:r>
            <a:r>
              <a:rPr lang="en" dirty="0" smtClean="0"/>
              <a:t>Java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pic>
        <p:nvPicPr>
          <p:cNvPr id="3" name="Picture 2"/>
          <p:cNvPicPr>
            <a:picLocks noChangeAspect="1"/>
          </p:cNvPicPr>
          <p:nvPr/>
        </p:nvPicPr>
        <p:blipFill>
          <a:blip r:embed="rId2"/>
          <a:stretch>
            <a:fillRect/>
          </a:stretch>
        </p:blipFill>
        <p:spPr>
          <a:xfrm>
            <a:off x="690301" y="1884739"/>
            <a:ext cx="7691698" cy="3258761"/>
          </a:xfrm>
          <a:prstGeom prst="rect">
            <a:avLst/>
          </a:prstGeom>
        </p:spPr>
      </p:pic>
      <p:sp>
        <p:nvSpPr>
          <p:cNvPr id="7" name="Rectangle 6"/>
          <p:cNvSpPr/>
          <p:nvPr/>
        </p:nvSpPr>
        <p:spPr>
          <a:xfrm>
            <a:off x="160866" y="1294140"/>
            <a:ext cx="8729133" cy="584775"/>
          </a:xfrm>
          <a:prstGeom prst="rect">
            <a:avLst/>
          </a:prstGeom>
        </p:spPr>
        <p:txBody>
          <a:bodyPr wrap="square">
            <a:spAutoFit/>
          </a:bodyPr>
          <a:lstStyle/>
          <a:p>
            <a:pPr algn="just"/>
            <a:r>
              <a:rPr lang="en-US" sz="1600" b="1" dirty="0" smtClean="0">
                <a:solidFill>
                  <a:srgbClr val="343A40"/>
                </a:solidFill>
                <a:latin typeface="Segoe UI" panose="020B0502040204020203" pitchFamily="34" charset="0"/>
                <a:ea typeface="Times New Roman" panose="02020603050405020304" pitchFamily="18" charset="0"/>
              </a:rPr>
              <a:t>JDBC-ODBC </a:t>
            </a:r>
            <a:r>
              <a:rPr lang="en-US" sz="1600" b="1" dirty="0">
                <a:solidFill>
                  <a:srgbClr val="343A40"/>
                </a:solidFill>
                <a:latin typeface="Segoe UI" panose="020B0502040204020203" pitchFamily="34" charset="0"/>
                <a:ea typeface="Times New Roman" panose="02020603050405020304" pitchFamily="18" charset="0"/>
              </a:rPr>
              <a:t>bridge driver</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Trình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điều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khiển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triển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khai</a:t>
            </a:r>
            <a:r>
              <a:rPr lang="en-US" sz="1600" dirty="0">
                <a:solidFill>
                  <a:srgbClr val="343A40"/>
                </a:solidFill>
                <a:latin typeface="Segoe UI" panose="020B0502040204020203" pitchFamily="34" charset="0"/>
                <a:ea typeface="Times New Roman" panose="02020603050405020304" pitchFamily="18" charset="0"/>
              </a:rPr>
              <a:t> API JDBC </a:t>
            </a:r>
            <a:r>
              <a:rPr lang="en-US" sz="1600" dirty="0" err="1">
                <a:solidFill>
                  <a:srgbClr val="343A40"/>
                </a:solidFill>
                <a:latin typeface="Segoe UI" panose="020B0502040204020203" pitchFamily="34" charset="0"/>
                <a:ea typeface="Times New Roman" panose="02020603050405020304" pitchFamily="18" charset="0"/>
              </a:rPr>
              <a:t>dưới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dạng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ánh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xạ</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tới</a:t>
            </a:r>
            <a:r>
              <a:rPr lang="en-US" sz="1600" dirty="0">
                <a:solidFill>
                  <a:srgbClr val="343A40"/>
                </a:solidFill>
                <a:latin typeface="Segoe UI" panose="020B0502040204020203" pitchFamily="34" charset="0"/>
                <a:ea typeface="Times New Roman" panose="02020603050405020304" pitchFamily="18" charset="0"/>
              </a:rPr>
              <a:t> API </a:t>
            </a:r>
            <a:r>
              <a:rPr lang="en-US" sz="1600" dirty="0" err="1">
                <a:solidFill>
                  <a:srgbClr val="343A40"/>
                </a:solidFill>
                <a:latin typeface="Segoe UI" panose="020B0502040204020203" pitchFamily="34" charset="0"/>
                <a:ea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khác</a:t>
            </a:r>
            <a:endParaRPr lang="en-US" sz="1600" dirty="0"/>
          </a:p>
        </p:txBody>
      </p:sp>
    </p:spTree>
    <p:extLst>
      <p:ext uri="{BB962C8B-B14F-4D97-AF65-F5344CB8AC3E}">
        <p14:creationId xmlns:p14="http://schemas.microsoft.com/office/powerpoint/2010/main" val="10081335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202532" y="1293305"/>
            <a:ext cx="8758588" cy="2027411"/>
          </a:xfrm>
          <a:prstGeom prst="rect">
            <a:avLst/>
          </a:prstGeom>
        </p:spPr>
        <p:txBody>
          <a:bodyPr wrap="square">
            <a:spAutoFit/>
          </a:bodyPr>
          <a:lstStyle/>
          <a:p>
            <a:pPr>
              <a:lnSpc>
                <a:spcPct val="107000"/>
              </a:lnSpc>
              <a:spcAft>
                <a:spcPts val="780"/>
              </a:spcAft>
            </a:pP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20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780"/>
              </a:spcAft>
            </a:pPr>
            <a:r>
              <a:rPr lang="en-US" sz="2000" dirty="0">
                <a:latin typeface="IBMPlexMono,  Courier New"/>
              </a:rPr>
              <a:t> </a:t>
            </a:r>
            <a:r>
              <a:rPr lang="en-US" sz="2000" dirty="0" smtClean="0">
                <a:solidFill>
                  <a:srgbClr val="A31515"/>
                </a:solidFill>
                <a:latin typeface="IBMPlexMono,  Courier New"/>
              </a:rPr>
              <a:t>"</a:t>
            </a:r>
            <a:r>
              <a:rPr lang="en-US" sz="2000" dirty="0">
                <a:solidFill>
                  <a:srgbClr val="A31515"/>
                </a:solidFill>
                <a:latin typeface="IBMPlexMono,  Courier New"/>
              </a:rPr>
              <a:t>path"</a:t>
            </a:r>
            <a:r>
              <a:rPr lang="en-US" sz="2000" dirty="0">
                <a:latin typeface="IBMPlexMono,  Courier New"/>
              </a:rPr>
              <a:t>: </a:t>
            </a:r>
            <a:r>
              <a:rPr lang="en-US" sz="2000" dirty="0">
                <a:solidFill>
                  <a:srgbClr val="0451A5"/>
                </a:solidFill>
                <a:latin typeface="IBMPlexMono,  Courier New"/>
              </a:rPr>
              <a:t>"/</a:t>
            </a:r>
            <a:r>
              <a:rPr lang="en-US" sz="2000" dirty="0" err="1">
                <a:solidFill>
                  <a:srgbClr val="0451A5"/>
                </a:solidFill>
                <a:latin typeface="IBMPlexMono,  Courier New"/>
              </a:rPr>
              <a:t>api</a:t>
            </a:r>
            <a:r>
              <a:rPr lang="en-US" sz="2000" dirty="0">
                <a:solidFill>
                  <a:srgbClr val="0451A5"/>
                </a:solidFill>
                <a:latin typeface="IBMPlexMono,  Courier New"/>
              </a:rPr>
              <a:t>/</a:t>
            </a:r>
            <a:r>
              <a:rPr lang="en-US" sz="2000" dirty="0" err="1">
                <a:solidFill>
                  <a:srgbClr val="0451A5"/>
                </a:solidFill>
                <a:latin typeface="IBMPlexMono,  Courier New"/>
              </a:rPr>
              <a:t>v1</a:t>
            </a:r>
            <a:r>
              <a:rPr lang="en-US" sz="2000" dirty="0">
                <a:solidFill>
                  <a:srgbClr val="0451A5"/>
                </a:solidFill>
                <a:latin typeface="IBMPlexMono,  Courier New"/>
              </a:rPr>
              <a:t>/student/11"</a:t>
            </a:r>
            <a:endParaRPr lang="en-US" sz="2000" dirty="0">
              <a:latin typeface="IBMPlexMono,  Courier New"/>
            </a:endParaRPr>
          </a:p>
          <a:p>
            <a:pPr>
              <a:lnSpc>
                <a:spcPct val="107000"/>
              </a:lnSpc>
              <a:spcAft>
                <a:spcPts val="780"/>
              </a:spcAft>
            </a:pP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Gửi request tới địa </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chỉ:</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GET /</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api/v1/student/</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20</a:t>
            </a:r>
          </a:p>
          <a:p>
            <a:pPr>
              <a:lnSpc>
                <a:spcPct val="107000"/>
              </a:lnSpc>
              <a:spcAft>
                <a:spcPts val="780"/>
              </a:spcAft>
            </a:pP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Do</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đối tượng </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20</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không tồn tại trong danh sách</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nên</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trả</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cho phía Client.</a:t>
            </a:r>
            <a:endPar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2247500" y="3698427"/>
            <a:ext cx="4470936" cy="1200329"/>
          </a:xfrm>
          <a:prstGeom prst="rect">
            <a:avLst/>
          </a:prstGeom>
          <a:ln>
            <a:solidFill>
              <a:srgbClr val="FF0000"/>
            </a:solidFill>
          </a:ln>
        </p:spPr>
        <p:txBody>
          <a:bodyPr wrap="square">
            <a:spAutoFit/>
          </a:bodyPr>
          <a:lstStyle/>
          <a:p>
            <a:r>
              <a:rPr lang="en-US" sz="1800" dirty="0">
                <a:latin typeface="IBMPlexMono,  Courier New"/>
              </a:rPr>
              <a:t>{</a:t>
            </a:r>
          </a:p>
          <a:p>
            <a:r>
              <a:rPr lang="en-US" sz="1800" dirty="0">
                <a:latin typeface="IBMPlexMono,  Courier New"/>
              </a:rPr>
              <a:t>   </a:t>
            </a:r>
            <a:r>
              <a:rPr lang="en-US" sz="1800" dirty="0" smtClean="0">
                <a:solidFill>
                  <a:srgbClr val="A31515"/>
                </a:solidFill>
                <a:latin typeface="IBMPlexMono,  Courier New"/>
              </a:rPr>
              <a:t>"</a:t>
            </a:r>
            <a:r>
              <a:rPr lang="en-US" sz="1800" dirty="0" err="1" smtClean="0">
                <a:solidFill>
                  <a:srgbClr val="A31515"/>
                </a:solidFill>
                <a:latin typeface="IBMPlexMono,  Courier New"/>
              </a:rPr>
              <a:t>statusCode</a:t>
            </a:r>
            <a:r>
              <a:rPr lang="en-US" sz="1800" dirty="0" smtClean="0">
                <a:solidFill>
                  <a:srgbClr val="A31515"/>
                </a:solidFill>
                <a:latin typeface="IBMPlexMono,  Courier New"/>
              </a:rPr>
              <a:t>"</a:t>
            </a:r>
            <a:r>
              <a:rPr lang="en-US" sz="1800" dirty="0" smtClean="0">
                <a:latin typeface="IBMPlexMono,  Courier New"/>
              </a:rPr>
              <a:t>:</a:t>
            </a:r>
            <a:r>
              <a:rPr lang="en-US" sz="1800" dirty="0">
                <a:latin typeface="IBMPlexMono,  Courier New"/>
              </a:rPr>
              <a:t> </a:t>
            </a:r>
            <a:r>
              <a:rPr lang="en-US" sz="1800" dirty="0" smtClean="0">
                <a:solidFill>
                  <a:srgbClr val="098658"/>
                </a:solidFill>
                <a:latin typeface="IBMPlexMono,  Courier New"/>
              </a:rPr>
              <a:t>10100</a:t>
            </a:r>
            <a:r>
              <a:rPr lang="en-US" sz="1800" dirty="0" smtClean="0">
                <a:latin typeface="IBMPlexMono,  Courier New"/>
              </a:rPr>
              <a:t>,</a:t>
            </a:r>
            <a:endParaRPr lang="en-US" sz="1800" dirty="0">
              <a:latin typeface="IBMPlexMono,  Courier New"/>
            </a:endParaRPr>
          </a:p>
          <a:p>
            <a:r>
              <a:rPr lang="en-US" sz="1800" dirty="0">
                <a:latin typeface="IBMPlexMono,  Courier New"/>
              </a:rPr>
              <a:t>    </a:t>
            </a:r>
            <a:r>
              <a:rPr lang="en-US" sz="1800" dirty="0" smtClean="0">
                <a:solidFill>
                  <a:srgbClr val="A31515"/>
                </a:solidFill>
                <a:latin typeface="IBMPlexMono,  Courier New"/>
              </a:rPr>
              <a:t>“message</a:t>
            </a:r>
            <a:r>
              <a:rPr lang="en-US" sz="1800" dirty="0">
                <a:solidFill>
                  <a:srgbClr val="A31515"/>
                </a:solidFill>
                <a:latin typeface="IBMPlexMono,  Courier New"/>
              </a:rPr>
              <a:t>"</a:t>
            </a:r>
            <a:r>
              <a:rPr lang="en-US" sz="1800" dirty="0" smtClean="0">
                <a:latin typeface="IBMPlexMono,  Courier New"/>
              </a:rPr>
              <a:t>:</a:t>
            </a:r>
            <a:r>
              <a:rPr lang="en-US" sz="1800" dirty="0">
                <a:latin typeface="IBMPlexMono,  Courier New"/>
              </a:rPr>
              <a:t> </a:t>
            </a:r>
            <a:r>
              <a:rPr lang="en-US" sz="1800" dirty="0" smtClean="0">
                <a:solidFill>
                  <a:srgbClr val="0451A5"/>
                </a:solidFill>
                <a:latin typeface="IBMPlexMono,  Courier New"/>
              </a:rPr>
              <a:t>“</a:t>
            </a:r>
            <a:r>
              <a:rPr lang="en-US" sz="1800" dirty="0" err="1" smtClean="0">
                <a:solidFill>
                  <a:srgbClr val="0451A5"/>
                </a:solidFill>
                <a:latin typeface="IBMPlexMono,  Courier New"/>
              </a:rPr>
              <a:t>Đối</a:t>
            </a:r>
            <a:r>
              <a:rPr lang="en-US" sz="1800" dirty="0">
                <a:solidFill>
                  <a:srgbClr val="0451A5"/>
                </a:solidFill>
                <a:latin typeface="IBMPlexMono,  Courier New"/>
              </a:rPr>
              <a:t> </a:t>
            </a:r>
            <a:r>
              <a:rPr lang="en-US" sz="1800" dirty="0" err="1" smtClean="0">
                <a:solidFill>
                  <a:srgbClr val="0451A5"/>
                </a:solidFill>
                <a:latin typeface="IBMPlexMono,  Courier New"/>
              </a:rPr>
              <a:t>tượng</a:t>
            </a:r>
            <a:r>
              <a:rPr lang="en-US" sz="1800" dirty="0" smtClean="0">
                <a:solidFill>
                  <a:srgbClr val="0451A5"/>
                </a:solidFill>
                <a:latin typeface="IBMPlexMono,  Courier New"/>
              </a:rPr>
              <a:t> </a:t>
            </a:r>
            <a:r>
              <a:rPr lang="en-US" sz="1800" dirty="0" err="1" smtClean="0">
                <a:solidFill>
                  <a:srgbClr val="0451A5"/>
                </a:solidFill>
                <a:latin typeface="IBMPlexMono,  Courier New"/>
              </a:rPr>
              <a:t>không</a:t>
            </a:r>
            <a:r>
              <a:rPr lang="en-US" sz="1800" dirty="0" smtClean="0">
                <a:solidFill>
                  <a:srgbClr val="0451A5"/>
                </a:solidFill>
                <a:latin typeface="IBMPlexMono,  Courier New"/>
              </a:rPr>
              <a:t> </a:t>
            </a:r>
            <a:r>
              <a:rPr lang="en-US" sz="1800" dirty="0" err="1" smtClean="0">
                <a:solidFill>
                  <a:srgbClr val="0451A5"/>
                </a:solidFill>
                <a:latin typeface="IBMPlexMono,  Courier New"/>
              </a:rPr>
              <a:t>tồn</a:t>
            </a:r>
            <a:r>
              <a:rPr lang="en-US" sz="1800" dirty="0" smtClean="0">
                <a:solidFill>
                  <a:srgbClr val="0451A5"/>
                </a:solidFill>
                <a:latin typeface="IBMPlexMono,  Courier New"/>
              </a:rPr>
              <a:t> </a:t>
            </a:r>
            <a:r>
              <a:rPr lang="en-US" sz="1800" dirty="0" err="1" smtClean="0">
                <a:solidFill>
                  <a:srgbClr val="0451A5"/>
                </a:solidFill>
                <a:latin typeface="IBMPlexMono,  Courier New"/>
              </a:rPr>
              <a:t>tại</a:t>
            </a:r>
            <a:r>
              <a:rPr lang="en-US" sz="1800" dirty="0" smtClean="0">
                <a:solidFill>
                  <a:srgbClr val="0451A5"/>
                </a:solidFill>
                <a:latin typeface="IBMPlexMono,  Courier New"/>
              </a:rPr>
              <a:t>"</a:t>
            </a:r>
            <a:r>
              <a:rPr lang="en-US" sz="1800" dirty="0" smtClean="0">
                <a:latin typeface="IBMPlexMono,  Courier New"/>
              </a:rPr>
              <a:t>,</a:t>
            </a:r>
            <a:endParaRPr lang="en-US" sz="1800" dirty="0">
              <a:latin typeface="IBMPlexMono,  Courier New"/>
            </a:endParaRPr>
          </a:p>
          <a:p>
            <a:r>
              <a:rPr lang="en-US" sz="1800" dirty="0" smtClean="0">
                <a:latin typeface="IBMPlexMono,  Courier New"/>
              </a:rPr>
              <a:t>}</a:t>
            </a:r>
            <a:endParaRPr lang="en-US" sz="1800" dirty="0">
              <a:latin typeface="IBMPlexMono,  Courier New"/>
            </a:endParaRPr>
          </a:p>
        </p:txBody>
      </p:sp>
    </p:spTree>
    <p:extLst>
      <p:ext uri="{BB962C8B-B14F-4D97-AF65-F5344CB8AC3E}">
        <p14:creationId xmlns:p14="http://schemas.microsoft.com/office/powerpoint/2010/main" val="27171241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r>
              <a:rPr lang="en" dirty="0" smtClean="0"/>
              <a:t>:</a:t>
            </a:r>
          </a:p>
          <a:p>
            <a:pPr marL="0" lvl="0" indent="0" algn="l" rtl="0">
              <a:spcBef>
                <a:spcPts val="0"/>
              </a:spcBef>
              <a:spcAft>
                <a:spcPts val="0"/>
              </a:spcAft>
              <a:buNone/>
            </a:pPr>
            <a:endParaRPr dirty="0"/>
          </a:p>
          <a:p>
            <a:pPr lvl="0"/>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smtClean="0"/>
              <a:t>liệu</a:t>
            </a:r>
            <a:endParaRPr lang="en-US" dirty="0" smtClean="0"/>
          </a:p>
          <a:p>
            <a:pPr lvl="0"/>
            <a:r>
              <a:rPr lang="en-US" dirty="0" smtClean="0"/>
              <a:t>Entity</a:t>
            </a:r>
          </a:p>
          <a:p>
            <a:pPr lvl="0"/>
            <a:r>
              <a:rPr lang="vi-VN" dirty="0" smtClean="0"/>
              <a:t>Kho </a:t>
            </a:r>
            <a:r>
              <a:rPr lang="vi-VN" dirty="0"/>
              <a:t>lưu trữ (Repositories</a:t>
            </a:r>
            <a:r>
              <a:rPr lang="vi-VN" dirty="0" smtClean="0"/>
              <a:t>)</a:t>
            </a:r>
            <a:endParaRPr lang="en-US" dirty="0" smtClean="0"/>
          </a:p>
          <a:p>
            <a:pPr lvl="0"/>
            <a:r>
              <a:rPr lang="en-US" dirty="0" smtClean="0"/>
              <a:t>T</a:t>
            </a:r>
            <a:r>
              <a:rPr lang="vi-VN" dirty="0" smtClean="0"/>
              <a:t>ải </a:t>
            </a:r>
            <a:r>
              <a:rPr lang="vi-VN" dirty="0"/>
              <a:t>dữ </a:t>
            </a:r>
            <a:r>
              <a:rPr lang="vi-VN" dirty="0" smtClean="0"/>
              <a:t>liệu</a:t>
            </a:r>
            <a:endParaRPr lang="en-US" dirty="0" smtClean="0"/>
          </a:p>
          <a:p>
            <a:pPr lvl="0"/>
            <a:r>
              <a:rPr lang="en-US" dirty="0" err="1"/>
              <a:t>Dữ</a:t>
            </a:r>
            <a:r>
              <a:rPr lang="en-US" dirty="0"/>
              <a:t> </a:t>
            </a:r>
            <a:r>
              <a:rPr lang="en-US" dirty="0" err="1"/>
              <a:t>liệu</a:t>
            </a:r>
            <a:r>
              <a:rPr lang="en-US" dirty="0"/>
              <a:t> Spring </a:t>
            </a:r>
            <a:r>
              <a:rPr lang="en-US" dirty="0" err="1"/>
              <a:t>JPA</a:t>
            </a:r>
            <a:r>
              <a:rPr lang="en-US" dirty="0"/>
              <a:t> </a:t>
            </a:r>
            <a:endParaRPr lang="en-US" dirty="0" smtClean="0"/>
          </a:p>
          <a:p>
            <a:pPr lvl="0"/>
            <a:r>
              <a:rPr lang="en-US" dirty="0" err="1" smtClean="0"/>
              <a:t>Xử</a:t>
            </a:r>
            <a:r>
              <a:rPr lang="en-US" dirty="0" smtClean="0"/>
              <a:t> </a:t>
            </a:r>
            <a:r>
              <a:rPr lang="en-US" dirty="0" err="1"/>
              <a:t>lý</a:t>
            </a:r>
            <a:r>
              <a:rPr lang="en-US" dirty="0"/>
              <a:t> </a:t>
            </a:r>
            <a:r>
              <a:rPr lang="en-US" dirty="0" err="1"/>
              <a:t>lỗi</a:t>
            </a:r>
            <a:r>
              <a:rPr lang="en-US" dirty="0"/>
              <a:t> </a:t>
            </a:r>
            <a:r>
              <a:rPr lang="en-US" dirty="0" err="1"/>
              <a:t>và</a:t>
            </a:r>
            <a:r>
              <a:rPr lang="en-US" dirty="0"/>
              <a:t> </a:t>
            </a:r>
            <a:r>
              <a:rPr lang="en-US" dirty="0" err="1"/>
              <a:t>ngoại</a:t>
            </a:r>
            <a:r>
              <a:rPr lang="en-US" dirty="0"/>
              <a:t> </a:t>
            </a:r>
            <a:r>
              <a:rPr lang="en-US" dirty="0" err="1"/>
              <a:t>lệ</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Java + Native code driver</a:t>
            </a:r>
            <a:r>
              <a:rPr lang="vi-VN" sz="1600" dirty="0">
                <a:solidFill>
                  <a:srgbClr val="343A40"/>
                </a:solidFill>
                <a:latin typeface="Segoe UI" panose="020B0502040204020203" pitchFamily="34" charset="0"/>
                <a:ea typeface="Times New Roman" panose="02020603050405020304" pitchFamily="18" charset="0"/>
              </a:rPr>
              <a:t>: Trình điều khiển được viết một phần bằng ngôn ngữ lập trình Java và một phần bằng mã gốc</a:t>
            </a:r>
            <a:endParaRPr lang="en-US" sz="1600" dirty="0"/>
          </a:p>
        </p:txBody>
      </p:sp>
      <p:pic>
        <p:nvPicPr>
          <p:cNvPr id="5" name="Picture 4" descr="Native-API driver"/>
          <p:cNvPicPr/>
          <p:nvPr/>
        </p:nvPicPr>
        <p:blipFill rotWithShape="1">
          <a:blip r:embed="rId2">
            <a:extLst>
              <a:ext uri="{28A0092B-C50C-407E-A947-70E740481C1C}">
                <a14:useLocalDpi xmlns:a14="http://schemas.microsoft.com/office/drawing/2010/main" val="0"/>
              </a:ext>
            </a:extLst>
          </a:blip>
          <a:srcRect t="4587" r="3099" b="20940"/>
          <a:stretch/>
        </p:blipFill>
        <p:spPr bwMode="auto">
          <a:xfrm>
            <a:off x="1653645" y="2035492"/>
            <a:ext cx="5915555" cy="31080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61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All Java + Middleware translation driver</a:t>
            </a:r>
            <a:r>
              <a:rPr lang="vi-VN" sz="1600" dirty="0">
                <a:solidFill>
                  <a:srgbClr val="343A40"/>
                </a:solidFill>
                <a:latin typeface="Segoe UI" panose="020B0502040204020203" pitchFamily="34" charset="0"/>
                <a:ea typeface="Times New Roman" panose="02020603050405020304" pitchFamily="18" charset="0"/>
              </a:rPr>
              <a:t>: Trình điều khiển sử dụng máy khách Java thuần túy và giao tiếp với máy chủ phần mềm trung gian bằng giao thức độc lập với cơ sở dữ liệu</a:t>
            </a:r>
            <a:endParaRPr lang="en-US" sz="1600" dirty="0"/>
          </a:p>
        </p:txBody>
      </p:sp>
      <p:pic>
        <p:nvPicPr>
          <p:cNvPr id="6" name="Picture 5" descr="Network Protocol driver"/>
          <p:cNvPicPr/>
          <p:nvPr/>
        </p:nvPicPr>
        <p:blipFill rotWithShape="1">
          <a:blip r:embed="rId2">
            <a:extLst>
              <a:ext uri="{28A0092B-C50C-407E-A947-70E740481C1C}">
                <a14:useLocalDpi xmlns:a14="http://schemas.microsoft.com/office/drawing/2010/main" val="0"/>
              </a:ext>
            </a:extLst>
          </a:blip>
          <a:srcRect t="7058" r="6607" b="22216"/>
          <a:stretch/>
        </p:blipFill>
        <p:spPr bwMode="auto">
          <a:xfrm>
            <a:off x="875135" y="1975591"/>
            <a:ext cx="7202065" cy="29350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2679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All Java driver</a:t>
            </a:r>
            <a:r>
              <a:rPr lang="vi-VN" sz="1600" dirty="0">
                <a:solidFill>
                  <a:srgbClr val="343A40"/>
                </a:solidFill>
                <a:latin typeface="Segoe UI" panose="020B0502040204020203" pitchFamily="34" charset="0"/>
                <a:ea typeface="Times New Roman" panose="02020603050405020304" pitchFamily="18" charset="0"/>
              </a:rPr>
              <a:t>: Trình điều khiển thuần Java và triển khai giao thức mạng cho một nguồn dữ liệu cụ thể. Máy khách kết nối trực tiếp với nguồn dữ liệu.</a:t>
            </a:r>
            <a:endParaRPr lang="en-US" sz="1600" dirty="0"/>
          </a:p>
        </p:txBody>
      </p:sp>
      <p:pic>
        <p:nvPicPr>
          <p:cNvPr id="5" name="Picture 4" descr="Thin driver"/>
          <p:cNvPicPr/>
          <p:nvPr/>
        </p:nvPicPr>
        <p:blipFill rotWithShape="1">
          <a:blip r:embed="rId2">
            <a:extLst>
              <a:ext uri="{28A0092B-C50C-407E-A947-70E740481C1C}">
                <a14:useLocalDpi xmlns:a14="http://schemas.microsoft.com/office/drawing/2010/main" val="0"/>
              </a:ext>
            </a:extLst>
          </a:blip>
          <a:srcRect t="5775" r="13116" b="25910"/>
          <a:stretch/>
        </p:blipFill>
        <p:spPr bwMode="auto">
          <a:xfrm>
            <a:off x="1684443" y="1924049"/>
            <a:ext cx="5309023" cy="31220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0138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Spring Boot kết nối với cơ sở dữ liệu MySQL</a:t>
            </a:r>
          </a:p>
        </p:txBody>
      </p:sp>
    </p:spTree>
    <p:extLst>
      <p:ext uri="{BB962C8B-B14F-4D97-AF65-F5344CB8AC3E}">
        <p14:creationId xmlns:p14="http://schemas.microsoft.com/office/powerpoint/2010/main" val="285556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
        <p:nvSpPr>
          <p:cNvPr id="7" name="Rectangle 6"/>
          <p:cNvSpPr/>
          <p:nvPr/>
        </p:nvSpPr>
        <p:spPr>
          <a:xfrm>
            <a:off x="160866" y="1294140"/>
            <a:ext cx="8729133" cy="683264"/>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1: </a:t>
            </a:r>
            <a:r>
              <a:rPr lang="vi-VN" sz="1600" dirty="0">
                <a:solidFill>
                  <a:srgbClr val="343A40"/>
                </a:solidFill>
                <a:latin typeface="Segoe UI" panose="020B0502040204020203" pitchFamily="34" charset="0"/>
                <a:ea typeface="Times New Roman" panose="02020603050405020304" pitchFamily="18" charset="0"/>
              </a:rPr>
              <a:t>Khai báo một phụ thuộc cho trình điều khiển JDBC của </a:t>
            </a:r>
            <a:r>
              <a:rPr lang="vi-VN" sz="1600" dirty="0" smtClean="0">
                <a:solidFill>
                  <a:srgbClr val="343A40"/>
                </a:solidFill>
                <a:latin typeface="Segoe UI" panose="020B0502040204020203" pitchFamily="34" charset="0"/>
                <a:ea typeface="Times New Roman" panose="02020603050405020304" pitchFamily="18" charset="0"/>
              </a:rPr>
              <a:t>MySQL </a:t>
            </a:r>
            <a:r>
              <a:rPr lang="vi-VN" sz="1600" dirty="0">
                <a:solidFill>
                  <a:srgbClr val="343A40"/>
                </a:solidFill>
                <a:latin typeface="Segoe UI" panose="020B0502040204020203" pitchFamily="34" charset="0"/>
                <a:ea typeface="Times New Roman" panose="02020603050405020304" pitchFamily="18" charset="0"/>
              </a:rPr>
              <a:t>trong tệp pom.xml Maven của dự án Spring </a:t>
            </a:r>
            <a:r>
              <a:rPr lang="vi-VN" sz="1600" dirty="0" smtClean="0">
                <a:solidFill>
                  <a:srgbClr val="343A40"/>
                </a:solidFill>
                <a:latin typeface="Segoe UI" panose="020B0502040204020203" pitchFamily="34" charset="0"/>
                <a:ea typeface="Times New Roman" panose="02020603050405020304" pitchFamily="18" charset="0"/>
              </a:rPr>
              <a:t>Boot</a:t>
            </a:r>
            <a:endParaRPr lang="en-US" sz="1600" dirty="0"/>
          </a:p>
        </p:txBody>
      </p:sp>
      <p:pic>
        <p:nvPicPr>
          <p:cNvPr id="2" name="Picture 1"/>
          <p:cNvPicPr>
            <a:picLocks noChangeAspect="1"/>
          </p:cNvPicPr>
          <p:nvPr/>
        </p:nvPicPr>
        <p:blipFill>
          <a:blip r:embed="rId2"/>
          <a:stretch>
            <a:fillRect/>
          </a:stretch>
        </p:blipFill>
        <p:spPr>
          <a:xfrm>
            <a:off x="1401723" y="2535471"/>
            <a:ext cx="6530697" cy="1535202"/>
          </a:xfrm>
          <a:prstGeom prst="rect">
            <a:avLst/>
          </a:prstGeom>
          <a:ln>
            <a:solidFill>
              <a:srgbClr val="FF0000"/>
            </a:solidFill>
          </a:ln>
        </p:spPr>
      </p:pic>
    </p:spTree>
    <p:extLst>
      <p:ext uri="{BB962C8B-B14F-4D97-AF65-F5344CB8AC3E}">
        <p14:creationId xmlns:p14="http://schemas.microsoft.com/office/powerpoint/2010/main" val="4035163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
        <p:nvSpPr>
          <p:cNvPr id="7" name="Rectangle 6"/>
          <p:cNvSpPr/>
          <p:nvPr/>
        </p:nvSpPr>
        <p:spPr>
          <a:xfrm>
            <a:off x="160866" y="1294140"/>
            <a:ext cx="8729133" cy="732829"/>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smtClean="0">
                <a:solidFill>
                  <a:srgbClr val="343A40"/>
                </a:solidFill>
                <a:latin typeface="Segoe UI" panose="020B0502040204020203" pitchFamily="34" charset="0"/>
                <a:ea typeface="Times New Roman" panose="02020603050405020304" pitchFamily="18" charset="0"/>
              </a:rPr>
              <a:t>2</a:t>
            </a:r>
            <a:r>
              <a:rPr lang="vi-VN" sz="1600" b="1" dirty="0" smtClean="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Xác định các thuộc tính của dữ liệu nguồn</a:t>
            </a:r>
          </a:p>
          <a:p>
            <a:pPr algn="just">
              <a:lnSpc>
                <a:spcPct val="12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Xác định các thuộc tính trong tệp cấu hình ứng dụng Spring </a:t>
            </a:r>
            <a:r>
              <a:rPr lang="vi-VN" sz="1600" dirty="0" smtClean="0">
                <a:solidFill>
                  <a:srgbClr val="343A40"/>
                </a:solidFill>
                <a:latin typeface="Segoe UI" panose="020B0502040204020203" pitchFamily="34" charset="0"/>
                <a:ea typeface="Times New Roman" panose="02020603050405020304" pitchFamily="18" charset="0"/>
              </a:rPr>
              <a:t>Boot</a:t>
            </a:r>
            <a:r>
              <a:rPr lang="en-US" sz="1600" dirty="0" smtClean="0">
                <a:solidFill>
                  <a:srgbClr val="343A40"/>
                </a:solidFill>
                <a:latin typeface="Segoe UI" panose="020B0502040204020203" pitchFamily="34" charset="0"/>
                <a:ea typeface="Times New Roman" panose="02020603050405020304" pitchFamily="18" charset="0"/>
              </a:rPr>
              <a:t>:</a:t>
            </a:r>
            <a:r>
              <a:rPr lang="vi-VN"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FF0000"/>
                </a:solidFill>
                <a:latin typeface="Segoe UI" panose="020B0502040204020203" pitchFamily="34" charset="0"/>
                <a:ea typeface="Times New Roman" panose="02020603050405020304" pitchFamily="18" charset="0"/>
              </a:rPr>
              <a:t>application.properties</a:t>
            </a:r>
            <a:endParaRPr lang="vi-VN" sz="1600" dirty="0">
              <a:solidFill>
                <a:srgbClr val="FF0000"/>
              </a:solidFill>
              <a:latin typeface="Segoe UI" panose="020B0502040204020203" pitchFamily="34" charset="0"/>
              <a:ea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72895" y="2656456"/>
            <a:ext cx="7659169" cy="943107"/>
          </a:xfrm>
          <a:prstGeom prst="rect">
            <a:avLst/>
          </a:prstGeom>
          <a:ln>
            <a:solidFill>
              <a:srgbClr val="FF0000"/>
            </a:solidFill>
          </a:ln>
        </p:spPr>
      </p:pic>
    </p:spTree>
    <p:extLst>
      <p:ext uri="{BB962C8B-B14F-4D97-AF65-F5344CB8AC3E}">
        <p14:creationId xmlns:p14="http://schemas.microsoft.com/office/powerpoint/2010/main" val="619767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
        <p:nvSpPr>
          <p:cNvPr id="7" name="Rectangle 6"/>
          <p:cNvSpPr/>
          <p:nvPr/>
        </p:nvSpPr>
        <p:spPr>
          <a:xfrm>
            <a:off x="160866" y="1294140"/>
            <a:ext cx="8729133" cy="38779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smtClean="0">
                <a:solidFill>
                  <a:srgbClr val="343A40"/>
                </a:solidFill>
                <a:latin typeface="Segoe UI" panose="020B0502040204020203" pitchFamily="34" charset="0"/>
                <a:ea typeface="Times New Roman" panose="02020603050405020304" pitchFamily="18" charset="0"/>
              </a:rPr>
              <a:t>3</a:t>
            </a:r>
            <a:r>
              <a:rPr lang="vi-VN" sz="1600" b="1" dirty="0" smtClean="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Kết nối với MySQL bằng Spring JDBC</a:t>
            </a:r>
            <a:endParaRPr lang="en-US" sz="1600" dirty="0"/>
          </a:p>
        </p:txBody>
      </p:sp>
      <p:pic>
        <p:nvPicPr>
          <p:cNvPr id="2" name="Picture 1"/>
          <p:cNvPicPr>
            <a:picLocks noChangeAspect="1"/>
          </p:cNvPicPr>
          <p:nvPr/>
        </p:nvPicPr>
        <p:blipFill>
          <a:blip r:embed="rId2"/>
          <a:stretch>
            <a:fillRect/>
          </a:stretch>
        </p:blipFill>
        <p:spPr>
          <a:xfrm>
            <a:off x="464404" y="1866900"/>
            <a:ext cx="7879775" cy="1376435"/>
          </a:xfrm>
          <a:prstGeom prst="rect">
            <a:avLst/>
          </a:prstGeom>
          <a:ln>
            <a:solidFill>
              <a:srgbClr val="FF0000"/>
            </a:solidFill>
          </a:ln>
        </p:spPr>
      </p:pic>
    </p:spTree>
    <p:extLst>
      <p:ext uri="{BB962C8B-B14F-4D97-AF65-F5344CB8AC3E}">
        <p14:creationId xmlns:p14="http://schemas.microsoft.com/office/powerpoint/2010/main" val="4213893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
        <p:nvSpPr>
          <p:cNvPr id="7" name="Rectangle 6"/>
          <p:cNvSpPr/>
          <p:nvPr/>
        </p:nvSpPr>
        <p:spPr>
          <a:xfrm>
            <a:off x="160866" y="1294140"/>
            <a:ext cx="8729133" cy="36054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smtClean="0">
                <a:solidFill>
                  <a:srgbClr val="343A40"/>
                </a:solidFill>
                <a:latin typeface="Segoe UI" panose="020B0502040204020203" pitchFamily="34" charset="0"/>
                <a:ea typeface="Times New Roman" panose="02020603050405020304" pitchFamily="18" charset="0"/>
              </a:rPr>
              <a:t>4</a:t>
            </a:r>
            <a:r>
              <a:rPr lang="vi-VN" sz="1600" b="1" dirty="0" smtClean="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Kết nối với MySQL với Spring Data JPA</a:t>
            </a:r>
            <a:endParaRPr lang="en-US" sz="1600" dirty="0"/>
          </a:p>
        </p:txBody>
      </p:sp>
      <p:pic>
        <p:nvPicPr>
          <p:cNvPr id="2" name="Picture 1"/>
          <p:cNvPicPr>
            <a:picLocks noChangeAspect="1"/>
          </p:cNvPicPr>
          <p:nvPr/>
        </p:nvPicPr>
        <p:blipFill>
          <a:blip r:embed="rId2"/>
          <a:stretch>
            <a:fillRect/>
          </a:stretch>
        </p:blipFill>
        <p:spPr>
          <a:xfrm>
            <a:off x="984455" y="2210678"/>
            <a:ext cx="6154009" cy="1057423"/>
          </a:xfrm>
          <a:prstGeom prst="rect">
            <a:avLst/>
          </a:prstGeom>
          <a:ln>
            <a:solidFill>
              <a:srgbClr val="FF0000"/>
            </a:solidFill>
          </a:ln>
        </p:spPr>
      </p:pic>
      <p:sp>
        <p:nvSpPr>
          <p:cNvPr id="5" name="Rectangle 4"/>
          <p:cNvSpPr/>
          <p:nvPr/>
        </p:nvSpPr>
        <p:spPr>
          <a:xfrm>
            <a:off x="148607" y="1732148"/>
            <a:ext cx="5222905" cy="342466"/>
          </a:xfrm>
          <a:prstGeom prst="rect">
            <a:avLst/>
          </a:prstGeom>
        </p:spPr>
        <p:txBody>
          <a:bodyPr wrap="none">
            <a:spAutoFit/>
          </a:bodyPr>
          <a:lstStyle/>
          <a:p>
            <a:pPr>
              <a:lnSpc>
                <a:spcPct val="107000"/>
              </a:lnSpc>
            </a:pPr>
            <a:r>
              <a:rPr lang="en-US" sz="1600" b="1" dirty="0" err="1" smtClean="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Cách</a:t>
            </a:r>
            <a:r>
              <a:rPr lang="en-US" sz="1600" b="1" dirty="0" smtClean="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1: </a:t>
            </a:r>
            <a:r>
              <a:rPr lang="en-US" sz="1600" dirty="0">
                <a:solidFill>
                  <a:srgbClr val="343A40"/>
                </a:solidFill>
                <a:latin typeface="Segoe UI" panose="020B0502040204020203" pitchFamily="34" charset="0"/>
                <a:ea typeface="Times New Roman" panose="02020603050405020304" pitchFamily="18" charset="0"/>
              </a:rPr>
              <a:t>Khai </a:t>
            </a:r>
            <a:r>
              <a:rPr lang="en-US" sz="1600" dirty="0" err="1">
                <a:solidFill>
                  <a:srgbClr val="343A40"/>
                </a:solidFill>
                <a:latin typeface="Segoe UI" panose="020B0502040204020203" pitchFamily="34" charset="0"/>
                <a:ea typeface="Times New Roman" panose="02020603050405020304" pitchFamily="18" charset="0"/>
              </a:rPr>
              <a:t>báo</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phần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phụ</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thuộc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cho</a:t>
            </a:r>
            <a:r>
              <a:rPr lang="en-US" sz="1600" dirty="0">
                <a:solidFill>
                  <a:srgbClr val="343A40"/>
                </a:solidFill>
                <a:latin typeface="Segoe UI" panose="020B0502040204020203" pitchFamily="34" charset="0"/>
                <a:ea typeface="Times New Roman" panose="02020603050405020304" pitchFamily="18" charset="0"/>
              </a:rPr>
              <a:t> Spring Data </a:t>
            </a:r>
            <a:r>
              <a:rPr lang="en-US" sz="1600" dirty="0" err="1">
                <a:solidFill>
                  <a:srgbClr val="343A40"/>
                </a:solidFill>
                <a:latin typeface="Segoe UI" panose="020B0502040204020203" pitchFamily="34" charset="0"/>
                <a:ea typeface="Times New Roman" panose="02020603050405020304" pitchFamily="18" charset="0"/>
              </a:rPr>
              <a:t>JPA</a:t>
            </a:r>
            <a:endParaRPr lang="en-US" sz="1600" dirty="0">
              <a:solidFill>
                <a:srgbClr val="343A40"/>
              </a:solidFill>
              <a:latin typeface="Segoe UI" panose="020B0502040204020203" pitchFamily="34" charset="0"/>
              <a:ea typeface="Times New Roman" panose="02020603050405020304" pitchFamily="18" charset="0"/>
            </a:endParaRPr>
          </a:p>
        </p:txBody>
      </p:sp>
      <p:sp>
        <p:nvSpPr>
          <p:cNvPr id="8" name="Rectangle 7"/>
          <p:cNvSpPr/>
          <p:nvPr/>
        </p:nvSpPr>
        <p:spPr>
          <a:xfrm>
            <a:off x="224807" y="3431408"/>
            <a:ext cx="5599610" cy="355803"/>
          </a:xfrm>
          <a:prstGeom prst="rect">
            <a:avLst/>
          </a:prstGeom>
        </p:spPr>
        <p:txBody>
          <a:bodyPr wrap="none">
            <a:spAutoFit/>
          </a:bodyPr>
          <a:lstStyle/>
          <a:p>
            <a:pPr>
              <a:lnSpc>
                <a:spcPct val="107000"/>
              </a:lnSpc>
            </a:pPr>
            <a:r>
              <a:rPr lang="en-US" sz="1600" b="1" dirty="0" err="1" smtClean="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Cách</a:t>
            </a:r>
            <a:r>
              <a:rPr lang="en-US" sz="1600" b="1" dirty="0" smtClean="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2: </a:t>
            </a:r>
            <a:r>
              <a:rPr lang="en-US" sz="1600" dirty="0" err="1">
                <a:solidFill>
                  <a:srgbClr val="343A40"/>
                </a:solidFill>
                <a:latin typeface="Segoe UI" panose="020B0502040204020203" pitchFamily="34" charset="0"/>
                <a:ea typeface="Times New Roman" panose="02020603050405020304" pitchFamily="18" charset="0"/>
              </a:rPr>
              <a:t>Bổ</a:t>
            </a:r>
            <a:r>
              <a:rPr lang="en-US" sz="1600" dirty="0">
                <a:solidFill>
                  <a:srgbClr val="343A40"/>
                </a:solidFill>
                <a:latin typeface="Segoe UI" panose="020B0502040204020203" pitchFamily="34" charset="0"/>
                <a:ea typeface="Times New Roman" panose="02020603050405020304" pitchFamily="18" charset="0"/>
              </a:rPr>
              <a:t> sung </a:t>
            </a:r>
            <a:r>
              <a:rPr lang="en-US" sz="1600" dirty="0" err="1">
                <a:solidFill>
                  <a:srgbClr val="343A40"/>
                </a:solidFill>
                <a:latin typeface="Segoe UI" panose="020B0502040204020203" pitchFamily="34" charset="0"/>
                <a:ea typeface="Times New Roman" panose="02020603050405020304" pitchFamily="18" charset="0"/>
              </a:rPr>
              <a:t>thuộc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tính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trong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tệp</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smtClean="0">
                <a:solidFill>
                  <a:srgbClr val="FF0000"/>
                </a:solidFill>
                <a:latin typeface="Helvetica" panose="020B0604020202020204" pitchFamily="34" charset="0"/>
                <a:ea typeface="Times New Roman" panose="02020603050405020304" pitchFamily="18" charset="0"/>
                <a:cs typeface="Times New Roman" panose="02020603050405020304" pitchFamily="18" charset="0"/>
              </a:rPr>
              <a:t>application.properties</a:t>
            </a:r>
            <a:endParaRPr lang="en-US" sz="1600" dirty="0">
              <a:solidFill>
                <a:srgbClr val="FF0000"/>
              </a:solidFill>
              <a:latin typeface="Helvetica" panose="020B0604020202020204"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64017" y="3838298"/>
            <a:ext cx="8354203" cy="1185297"/>
          </a:xfrm>
          <a:prstGeom prst="rect">
            <a:avLst/>
          </a:prstGeom>
          <a:ln>
            <a:solidFill>
              <a:srgbClr val="FF0000"/>
            </a:solidFill>
          </a:ln>
        </p:spPr>
      </p:pic>
    </p:spTree>
    <p:extLst>
      <p:ext uri="{BB962C8B-B14F-4D97-AF65-F5344CB8AC3E}">
        <p14:creationId xmlns:p14="http://schemas.microsoft.com/office/powerpoint/2010/main" val="1514833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smtClean="0"/>
              <a:t>Entity</a:t>
            </a:r>
            <a:endParaRPr lang="vi-VN" dirty="0"/>
          </a:p>
        </p:txBody>
      </p:sp>
    </p:spTree>
    <p:extLst>
      <p:ext uri="{BB962C8B-B14F-4D97-AF65-F5344CB8AC3E}">
        <p14:creationId xmlns:p14="http://schemas.microsoft.com/office/powerpoint/2010/main" val="2175819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219458" y="1509411"/>
            <a:ext cx="8657841" cy="2498709"/>
          </a:xfrm>
          <a:prstGeom prst="rect">
            <a:avLst/>
          </a:prstGeom>
        </p:spPr>
        <p:txBody>
          <a:bodyPr spcFirstLastPara="1" wrap="square" lIns="91425" tIns="91425" rIns="91425" bIns="91425" anchor="t" anchorCtr="0">
            <a:noAutofit/>
          </a:bodyPr>
          <a:lstStyle/>
          <a:p>
            <a:pPr>
              <a:spcBef>
                <a:spcPts val="600"/>
              </a:spcBef>
              <a:spcAft>
                <a:spcPts val="600"/>
              </a:spcAft>
            </a:pPr>
            <a:r>
              <a:rPr lang="en-US" dirty="0" smtClean="0">
                <a:solidFill>
                  <a:schemeClr val="bg2">
                    <a:lumMod val="50000"/>
                  </a:schemeClr>
                </a:solidFill>
              </a:rPr>
              <a:t>Hiểu </a:t>
            </a:r>
            <a:r>
              <a:rPr lang="en-US" dirty="0" err="1" smtClean="0">
                <a:solidFill>
                  <a:schemeClr val="bg2">
                    <a:lumMod val="50000"/>
                  </a:schemeClr>
                </a:solidFill>
              </a:rPr>
              <a:t>về</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truy</a:t>
            </a:r>
            <a:r>
              <a:rPr lang="en-US" dirty="0" smtClean="0">
                <a:solidFill>
                  <a:schemeClr val="bg2">
                    <a:lumMod val="50000"/>
                  </a:schemeClr>
                </a:solidFill>
              </a:rPr>
              <a:t> </a:t>
            </a:r>
            <a:r>
              <a:rPr lang="en-US" dirty="0" err="1" smtClean="0">
                <a:solidFill>
                  <a:schemeClr val="bg2">
                    <a:lumMod val="50000"/>
                  </a:schemeClr>
                </a:solidFill>
              </a:rPr>
              <a:t>cập</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r>
              <a:rPr lang="en-US" dirty="0" smtClean="0">
                <a:solidFill>
                  <a:schemeClr val="bg2">
                    <a:lumMod val="50000"/>
                  </a:schemeClr>
                </a:solidFill>
              </a:rPr>
              <a:t> </a:t>
            </a:r>
            <a:r>
              <a:rPr lang="en-US" dirty="0" err="1" smtClean="0">
                <a:solidFill>
                  <a:schemeClr val="bg2">
                    <a:lumMod val="50000"/>
                  </a:schemeClr>
                </a:solidFill>
              </a:rPr>
              <a:t>với</a:t>
            </a:r>
            <a:r>
              <a:rPr lang="en-US" dirty="0" smtClean="0">
                <a:solidFill>
                  <a:schemeClr val="bg2">
                    <a:lumMod val="50000"/>
                  </a:schemeClr>
                </a:solidFill>
              </a:rPr>
              <a:t> String Boot</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tạo</a:t>
            </a:r>
            <a:r>
              <a:rPr lang="en-US" dirty="0" smtClean="0">
                <a:solidFill>
                  <a:schemeClr val="bg2">
                    <a:lumMod val="50000"/>
                  </a:schemeClr>
                </a:solidFill>
              </a:rPr>
              <a:t> </a:t>
            </a:r>
            <a:r>
              <a:rPr lang="vi-VN" dirty="0" smtClean="0">
                <a:solidFill>
                  <a:schemeClr val="bg2">
                    <a:lumMod val="50000"/>
                  </a:schemeClr>
                </a:solidFill>
              </a:rPr>
              <a:t>Entity</a:t>
            </a:r>
            <a:endParaRPr lang="vi-VN" dirty="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sử</a:t>
            </a:r>
            <a:r>
              <a:rPr lang="en-US" dirty="0" smtClean="0">
                <a:solidFill>
                  <a:schemeClr val="bg2">
                    <a:lumMod val="50000"/>
                  </a:schemeClr>
                </a:solidFill>
              </a:rPr>
              <a:t> </a:t>
            </a:r>
            <a:r>
              <a:rPr lang="en-US" dirty="0" err="1" smtClean="0">
                <a:solidFill>
                  <a:schemeClr val="bg2">
                    <a:lumMod val="50000"/>
                  </a:schemeClr>
                </a:solidFill>
              </a:rPr>
              <a:t>dụng</a:t>
            </a:r>
            <a:r>
              <a:rPr lang="en-US" dirty="0" smtClean="0">
                <a:solidFill>
                  <a:schemeClr val="bg2">
                    <a:lumMod val="50000"/>
                  </a:schemeClr>
                </a:solidFill>
              </a:rPr>
              <a:t> k</a:t>
            </a:r>
            <a:r>
              <a:rPr lang="vi-VN" dirty="0" smtClean="0">
                <a:solidFill>
                  <a:schemeClr val="bg2">
                    <a:lumMod val="50000"/>
                  </a:schemeClr>
                </a:solidFill>
              </a:rPr>
              <a:t>ho </a:t>
            </a:r>
            <a:r>
              <a:rPr lang="vi-VN" dirty="0">
                <a:solidFill>
                  <a:schemeClr val="bg2">
                    <a:lumMod val="50000"/>
                  </a:schemeClr>
                </a:solidFill>
              </a:rPr>
              <a:t>lưu trữ (Repositories)</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tạo</a:t>
            </a:r>
            <a:r>
              <a:rPr lang="en-US" dirty="0" smtClean="0">
                <a:solidFill>
                  <a:schemeClr val="bg2">
                    <a:lumMod val="50000"/>
                  </a:schemeClr>
                </a:solidFill>
              </a:rPr>
              <a:t> </a:t>
            </a:r>
            <a:r>
              <a:rPr lang="vi-VN" dirty="0" smtClean="0">
                <a:solidFill>
                  <a:schemeClr val="bg2">
                    <a:lumMod val="50000"/>
                  </a:schemeClr>
                </a:solidFill>
              </a:rPr>
              <a:t>Spring </a:t>
            </a:r>
            <a:r>
              <a:rPr lang="vi-VN" dirty="0">
                <a:solidFill>
                  <a:schemeClr val="bg2">
                    <a:lumMod val="50000"/>
                  </a:schemeClr>
                </a:solidFill>
              </a:rPr>
              <a:t>JPA </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x</a:t>
            </a:r>
            <a:r>
              <a:rPr lang="vi-VN" dirty="0" smtClean="0">
                <a:solidFill>
                  <a:schemeClr val="bg2">
                    <a:lumMod val="50000"/>
                  </a:schemeClr>
                </a:solidFill>
              </a:rPr>
              <a:t>ử </a:t>
            </a:r>
            <a:r>
              <a:rPr lang="vi-VN" dirty="0">
                <a:solidFill>
                  <a:schemeClr val="bg2">
                    <a:lumMod val="50000"/>
                  </a:schemeClr>
                </a:solidFill>
              </a:rPr>
              <a:t>lý lỗi và ngoại lệ</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TÍNH </a:t>
            </a:r>
            <a:r>
              <a:rPr lang="en-US" altLang="en-US" sz="2200" dirty="0" err="1" smtClean="0"/>
              <a:t>CHẤT</a:t>
            </a:r>
            <a:r>
              <a:rPr lang="en-US" altLang="en-US" sz="2200" dirty="0" smtClean="0"/>
              <a:t> </a:t>
            </a:r>
            <a:r>
              <a:rPr lang="en-US" altLang="en-US" sz="2200" dirty="0" err="1" smtClean="0"/>
              <a:t>CỦA</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7" name="Rectangle 6"/>
          <p:cNvSpPr/>
          <p:nvPr/>
        </p:nvSpPr>
        <p:spPr>
          <a:xfrm>
            <a:off x="145626" y="1187460"/>
            <a:ext cx="8729133" cy="3595536"/>
          </a:xfrm>
          <a:prstGeom prst="rect">
            <a:avLst/>
          </a:prstGeom>
        </p:spPr>
        <p:txBody>
          <a:bodyPr wrap="square">
            <a:spAutoFit/>
          </a:bodyPr>
          <a:lstStyle/>
          <a:p>
            <a:pPr algn="just">
              <a:lnSpc>
                <a:spcPct val="15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Tính bền vững (Persistability): </a:t>
            </a:r>
            <a:r>
              <a:rPr lang="en-US" sz="1800" dirty="0" err="1" smtClean="0">
                <a:solidFill>
                  <a:srgbClr val="343A40"/>
                </a:solidFill>
                <a:latin typeface="Segoe UI" panose="020B0502040204020203" pitchFamily="34" charset="0"/>
                <a:ea typeface="Times New Roman" panose="02020603050405020304" pitchFamily="18" charset="0"/>
              </a:rPr>
              <a:t>Đối</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tượng</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được</a:t>
            </a:r>
            <a:r>
              <a:rPr lang="en-US" sz="1800" dirty="0" smtClean="0">
                <a:solidFill>
                  <a:srgbClr val="343A40"/>
                </a:solidFill>
                <a:latin typeface="Segoe UI" panose="020B0502040204020203" pitchFamily="34" charset="0"/>
                <a:ea typeface="Times New Roman" panose="02020603050405020304" pitchFamily="18" charset="0"/>
              </a:rPr>
              <a:t> l</a:t>
            </a:r>
            <a:r>
              <a:rPr lang="vi-VN" sz="1800" dirty="0" smtClean="0">
                <a:solidFill>
                  <a:srgbClr val="343A40"/>
                </a:solidFill>
                <a:latin typeface="Segoe UI" panose="020B0502040204020203" pitchFamily="34" charset="0"/>
                <a:ea typeface="Times New Roman" panose="02020603050405020304" pitchFamily="18" charset="0"/>
              </a:rPr>
              <a:t>ưu </a:t>
            </a:r>
            <a:r>
              <a:rPr lang="vi-VN" sz="1800" dirty="0">
                <a:solidFill>
                  <a:srgbClr val="343A40"/>
                </a:solidFill>
                <a:latin typeface="Segoe UI" panose="020B0502040204020203" pitchFamily="34" charset="0"/>
                <a:ea typeface="Times New Roman" panose="02020603050405020304" pitchFamily="18" charset="0"/>
              </a:rPr>
              <a:t>trữ trong cơ sở dữ liệu và có thể được truy cập bất cứ lúc nào.</a:t>
            </a:r>
          </a:p>
          <a:p>
            <a:pPr algn="just">
              <a:lnSpc>
                <a:spcPct val="150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Định </a:t>
            </a:r>
            <a:r>
              <a:rPr lang="vi-VN" sz="1800" dirty="0">
                <a:solidFill>
                  <a:srgbClr val="343A40"/>
                </a:solidFill>
                <a:latin typeface="Segoe UI" panose="020B0502040204020203" pitchFamily="34" charset="0"/>
                <a:ea typeface="Times New Roman" panose="02020603050405020304" pitchFamily="18" charset="0"/>
              </a:rPr>
              <a:t>danh liên tục (Persistent Identity):  </a:t>
            </a:r>
            <a:r>
              <a:rPr lang="en-US" sz="1800" dirty="0" smtClean="0">
                <a:solidFill>
                  <a:srgbClr val="343A40"/>
                </a:solidFill>
                <a:latin typeface="Segoe UI" panose="020B0502040204020203" pitchFamily="34" charset="0"/>
                <a:ea typeface="Times New Roman" panose="02020603050405020304" pitchFamily="18" charset="0"/>
              </a:rPr>
              <a:t>M</a:t>
            </a:r>
            <a:r>
              <a:rPr lang="vi-VN" sz="1800" dirty="0" smtClean="0">
                <a:solidFill>
                  <a:srgbClr val="343A40"/>
                </a:solidFill>
                <a:latin typeface="Segoe UI" panose="020B0502040204020203" pitchFamily="34" charset="0"/>
                <a:ea typeface="Times New Roman" panose="02020603050405020304" pitchFamily="18" charset="0"/>
              </a:rPr>
              <a:t>ỗi </a:t>
            </a:r>
            <a:r>
              <a:rPr lang="vi-VN" sz="1800" dirty="0">
                <a:solidFill>
                  <a:srgbClr val="343A40"/>
                </a:solidFill>
                <a:latin typeface="Segoe UI" panose="020B0502040204020203" pitchFamily="34" charset="0"/>
                <a:ea typeface="Times New Roman" panose="02020603050405020304" pitchFamily="18" charset="0"/>
              </a:rPr>
              <a:t>thực thể là duy nhất và được biểu diễn dưới dạng định danh đối tượng. </a:t>
            </a:r>
            <a:endParaRPr lang="en-US" sz="18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Tính giao dịch (Transactionality): </a:t>
            </a:r>
            <a:r>
              <a:rPr lang="en-US" sz="1800" dirty="0">
                <a:solidFill>
                  <a:srgbClr val="343A40"/>
                </a:solidFill>
                <a:latin typeface="Segoe UI" panose="020B0502040204020203" pitchFamily="34" charset="0"/>
                <a:ea typeface="Times New Roman" panose="02020603050405020304" pitchFamily="18" charset="0"/>
              </a:rPr>
              <a:t>Đ</a:t>
            </a:r>
            <a:r>
              <a:rPr lang="vi-VN" sz="1800" dirty="0" smtClean="0">
                <a:solidFill>
                  <a:srgbClr val="343A40"/>
                </a:solidFill>
                <a:latin typeface="Segoe UI" panose="020B0502040204020203" pitchFamily="34" charset="0"/>
                <a:ea typeface="Times New Roman" panose="02020603050405020304" pitchFamily="18" charset="0"/>
              </a:rPr>
              <a:t>ảm </a:t>
            </a:r>
            <a:r>
              <a:rPr lang="vi-VN" sz="1800" dirty="0">
                <a:solidFill>
                  <a:srgbClr val="343A40"/>
                </a:solidFill>
                <a:latin typeface="Segoe UI" panose="020B0502040204020203" pitchFamily="34" charset="0"/>
                <a:ea typeface="Times New Roman" panose="02020603050405020304" pitchFamily="18" charset="0"/>
              </a:rPr>
              <a:t>bảo rằng bất kỳ thay đổi nào được thực hiện trong cơ sở dữ liệu đều thành công hoặc thất bại.</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Độ chi tiết (Granuality): Các thực thể không được là nguyên thủy, trình bao bọc nguyên thủy hoặc đối tượng tích hợp với trạng thái một chiều</a:t>
            </a:r>
            <a:r>
              <a:rPr lang="vi-VN" sz="1800" dirty="0" smtClean="0">
                <a:solidFill>
                  <a:srgbClr val="343A40"/>
                </a:solidFill>
                <a:latin typeface="Segoe UI" panose="020B0502040204020203" pitchFamily="34" charset="0"/>
                <a:ea typeface="Times New Roman" panose="02020603050405020304" pitchFamily="18" charset="0"/>
              </a:rPr>
              <a:t>.</a:t>
            </a:r>
            <a:endParaRPr lang="vi-VN" sz="1800" dirty="0">
              <a:solidFill>
                <a:srgbClr val="343A40"/>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1974508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SIÊU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THỰC</a:t>
            </a:r>
            <a:r>
              <a:rPr lang="en-US" altLang="en-US" sz="2200" dirty="0" smtClean="0"/>
              <a:t> </a:t>
            </a:r>
            <a:r>
              <a:rPr lang="en-US" altLang="en-US" sz="2200" dirty="0" err="1" smtClean="0"/>
              <a:t>THỂ</a:t>
            </a:r>
            <a:r>
              <a:rPr lang="en-US" altLang="en-US" sz="2200" dirty="0" smtClean="0"/>
              <a:t> </a:t>
            </a:r>
            <a:endParaRPr lang="en-US" altLang="en-US" sz="2200" dirty="0"/>
          </a:p>
        </p:txBody>
      </p:sp>
      <p:sp>
        <p:nvSpPr>
          <p:cNvPr id="7" name="Rectangle 6"/>
          <p:cNvSpPr/>
          <p:nvPr/>
        </p:nvSpPr>
        <p:spPr>
          <a:xfrm>
            <a:off x="145626" y="1187460"/>
            <a:ext cx="8729133" cy="2816156"/>
          </a:xfrm>
          <a:prstGeom prst="rect">
            <a:avLst/>
          </a:prstGeom>
        </p:spPr>
        <p:txBody>
          <a:bodyPr wrap="square">
            <a:spAutoFit/>
          </a:bodyPr>
          <a:lstStyle/>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Mỗi thực thể </a:t>
            </a:r>
            <a:r>
              <a:rPr lang="vi-VN" sz="1800" dirty="0" smtClean="0">
                <a:solidFill>
                  <a:srgbClr val="343A40"/>
                </a:solidFill>
                <a:latin typeface="Segoe UI" panose="020B0502040204020203" pitchFamily="34" charset="0"/>
                <a:ea typeface="Times New Roman" panose="02020603050405020304" pitchFamily="18" charset="0"/>
              </a:rPr>
              <a:t>liên </a:t>
            </a:r>
            <a:r>
              <a:rPr lang="vi-VN" sz="1800" dirty="0">
                <a:solidFill>
                  <a:srgbClr val="343A40"/>
                </a:solidFill>
                <a:latin typeface="Segoe UI" panose="020B0502040204020203" pitchFamily="34" charset="0"/>
                <a:ea typeface="Times New Roman" panose="02020603050405020304" pitchFamily="18" charset="0"/>
              </a:rPr>
              <a:t>kết với một số siêu dữ </a:t>
            </a:r>
            <a:r>
              <a:rPr lang="vi-VN" sz="1800" dirty="0" smtClean="0">
                <a:solidFill>
                  <a:srgbClr val="343A40"/>
                </a:solidFill>
                <a:latin typeface="Segoe UI" panose="020B0502040204020203" pitchFamily="34" charset="0"/>
                <a:ea typeface="Times New Roman" panose="02020603050405020304" pitchFamily="18" charset="0"/>
              </a:rPr>
              <a:t>liệu</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thực</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rPr>
              <a:t> (Entity Metadata)</a:t>
            </a: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biểu diễn cho thông tin của </a:t>
            </a:r>
            <a:r>
              <a:rPr lang="en-US" sz="1800" dirty="0" err="1" smtClean="0">
                <a:solidFill>
                  <a:srgbClr val="343A40"/>
                </a:solidFill>
                <a:latin typeface="Segoe UI" panose="020B0502040204020203" pitchFamily="34" charset="0"/>
                <a:ea typeface="Times New Roman" panose="02020603050405020304" pitchFamily="18" charset="0"/>
              </a:rPr>
              <a:t>thực</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thể</a:t>
            </a:r>
            <a:r>
              <a:rPr lang="vi-VN" sz="1800" dirty="0" smtClean="0">
                <a:solidFill>
                  <a:srgbClr val="343A40"/>
                </a:solidFill>
                <a:latin typeface="Segoe UI" panose="020B0502040204020203" pitchFamily="34" charset="0"/>
                <a:ea typeface="Times New Roman" panose="02020603050405020304" pitchFamily="18" charset="0"/>
              </a:rPr>
              <a:t>.</a:t>
            </a:r>
            <a:endParaRPr lang="en-US" sz="18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S</a:t>
            </a:r>
            <a:r>
              <a:rPr lang="vi-VN" sz="1800" dirty="0" smtClean="0">
                <a:solidFill>
                  <a:srgbClr val="343A40"/>
                </a:solidFill>
                <a:latin typeface="Segoe UI" panose="020B0502040204020203" pitchFamily="34" charset="0"/>
                <a:ea typeface="Times New Roman" panose="02020603050405020304" pitchFamily="18" charset="0"/>
              </a:rPr>
              <a:t>iêu </a:t>
            </a:r>
            <a:r>
              <a:rPr lang="vi-VN" sz="1800" dirty="0">
                <a:solidFill>
                  <a:srgbClr val="343A40"/>
                </a:solidFill>
                <a:latin typeface="Segoe UI" panose="020B0502040204020203" pitchFamily="34" charset="0"/>
                <a:ea typeface="Times New Roman" panose="02020603050405020304" pitchFamily="18" charset="0"/>
              </a:rPr>
              <a:t>dữ liệu </a:t>
            </a:r>
            <a:r>
              <a:rPr lang="vi-VN" sz="1800" dirty="0" smtClean="0">
                <a:solidFill>
                  <a:srgbClr val="343A40"/>
                </a:solidFill>
                <a:latin typeface="Segoe UI" panose="020B0502040204020203" pitchFamily="34" charset="0"/>
                <a:ea typeface="Times New Roman" panose="02020603050405020304" pitchFamily="18" charset="0"/>
              </a:rPr>
              <a:t>tồn </a:t>
            </a:r>
            <a:r>
              <a:rPr lang="vi-VN" sz="1800" dirty="0">
                <a:solidFill>
                  <a:srgbClr val="343A40"/>
                </a:solidFill>
                <a:latin typeface="Segoe UI" panose="020B0502040204020203" pitchFamily="34" charset="0"/>
                <a:ea typeface="Times New Roman" panose="02020603050405020304" pitchFamily="18" charset="0"/>
              </a:rPr>
              <a:t>tại bên trong hoặc bên ngoài </a:t>
            </a:r>
            <a:r>
              <a:rPr lang="vi-VN" sz="1800" dirty="0" smtClean="0">
                <a:solidFill>
                  <a:srgbClr val="343A40"/>
                </a:solidFill>
                <a:latin typeface="Segoe UI" panose="020B0502040204020203" pitchFamily="34" charset="0"/>
                <a:ea typeface="Times New Roman" panose="02020603050405020304" pitchFamily="18" charset="0"/>
              </a:rPr>
              <a:t>lớp</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có</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thể </a:t>
            </a:r>
            <a:r>
              <a:rPr lang="vi-VN" sz="1800" dirty="0">
                <a:solidFill>
                  <a:srgbClr val="343A40"/>
                </a:solidFill>
                <a:latin typeface="Segoe UI" panose="020B0502040204020203" pitchFamily="34" charset="0"/>
                <a:ea typeface="Times New Roman" panose="02020603050405020304" pitchFamily="18" charset="0"/>
              </a:rPr>
              <a:t>ở các dạng sau: </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Annotation: </a:t>
            </a:r>
            <a:r>
              <a:rPr lang="en-US" sz="1800" dirty="0" smtClean="0">
                <a:solidFill>
                  <a:srgbClr val="343A40"/>
                </a:solidFill>
                <a:latin typeface="Segoe UI" panose="020B0502040204020203" pitchFamily="34" charset="0"/>
                <a:ea typeface="Times New Roman" panose="02020603050405020304" pitchFamily="18" charset="0"/>
              </a:rPr>
              <a:t>L</a:t>
            </a:r>
            <a:r>
              <a:rPr lang="vi-VN" sz="1800" dirty="0" smtClean="0">
                <a:solidFill>
                  <a:srgbClr val="343A40"/>
                </a:solidFill>
                <a:latin typeface="Segoe UI" panose="020B0502040204020203" pitchFamily="34" charset="0"/>
                <a:ea typeface="Times New Roman" panose="02020603050405020304" pitchFamily="18" charset="0"/>
              </a:rPr>
              <a:t>à </a:t>
            </a:r>
            <a:r>
              <a:rPr lang="vi-VN" sz="1800" dirty="0">
                <a:solidFill>
                  <a:srgbClr val="343A40"/>
                </a:solidFill>
                <a:latin typeface="Segoe UI" panose="020B0502040204020203" pitchFamily="34" charset="0"/>
                <a:ea typeface="Times New Roman" panose="02020603050405020304" pitchFamily="18" charset="0"/>
              </a:rPr>
              <a:t>dạng thẻ đại diện cho siêu dữ </a:t>
            </a:r>
            <a:r>
              <a:rPr lang="vi-VN" sz="1800" dirty="0" smtClean="0">
                <a:solidFill>
                  <a:srgbClr val="343A40"/>
                </a:solidFill>
                <a:latin typeface="Segoe UI" panose="020B0502040204020203" pitchFamily="34" charset="0"/>
                <a:ea typeface="Times New Roman" panose="02020603050405020304" pitchFamily="18" charset="0"/>
              </a:rPr>
              <a:t>liệu</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Siêu </a:t>
            </a:r>
            <a:r>
              <a:rPr lang="vi-VN" sz="1800" dirty="0">
                <a:solidFill>
                  <a:srgbClr val="343A40"/>
                </a:solidFill>
                <a:latin typeface="Segoe UI" panose="020B0502040204020203" pitchFamily="34" charset="0"/>
                <a:ea typeface="Times New Roman" panose="02020603050405020304" pitchFamily="18" charset="0"/>
              </a:rPr>
              <a:t>dữ liệu </a:t>
            </a:r>
            <a:r>
              <a:rPr lang="vi-VN" sz="1800" dirty="0" smtClean="0">
                <a:solidFill>
                  <a:srgbClr val="343A40"/>
                </a:solidFill>
                <a:latin typeface="Segoe UI" panose="020B0502040204020203" pitchFamily="34" charset="0"/>
                <a:ea typeface="Times New Roman" panose="02020603050405020304" pitchFamily="18" charset="0"/>
              </a:rPr>
              <a:t>tồn </a:t>
            </a:r>
            <a:r>
              <a:rPr lang="vi-VN" sz="1800" dirty="0">
                <a:solidFill>
                  <a:srgbClr val="343A40"/>
                </a:solidFill>
                <a:latin typeface="Segoe UI" panose="020B0502040204020203" pitchFamily="34" charset="0"/>
                <a:ea typeface="Times New Roman" panose="02020603050405020304" pitchFamily="18" charset="0"/>
              </a:rPr>
              <a:t>tại bên trong lớp.</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XML: </a:t>
            </a:r>
            <a:r>
              <a:rPr lang="en-US" sz="1800" dirty="0" smtClean="0">
                <a:solidFill>
                  <a:srgbClr val="343A40"/>
                </a:solidFill>
                <a:latin typeface="Segoe UI" panose="020B0502040204020203" pitchFamily="34" charset="0"/>
                <a:ea typeface="Times New Roman" panose="02020603050405020304" pitchFamily="18" charset="0"/>
              </a:rPr>
              <a:t>Si</a:t>
            </a:r>
            <a:r>
              <a:rPr lang="vi-VN" sz="1800" dirty="0" smtClean="0">
                <a:solidFill>
                  <a:srgbClr val="343A40"/>
                </a:solidFill>
                <a:latin typeface="Segoe UI" panose="020B0502040204020203" pitchFamily="34" charset="0"/>
                <a:ea typeface="Times New Roman" panose="02020603050405020304" pitchFamily="18" charset="0"/>
              </a:rPr>
              <a:t>êu </a:t>
            </a:r>
            <a:r>
              <a:rPr lang="vi-VN" sz="1800" dirty="0">
                <a:solidFill>
                  <a:srgbClr val="343A40"/>
                </a:solidFill>
                <a:latin typeface="Segoe UI" panose="020B0502040204020203" pitchFamily="34" charset="0"/>
                <a:ea typeface="Times New Roman" panose="02020603050405020304" pitchFamily="18" charset="0"/>
              </a:rPr>
              <a:t>dữ liệu tồn tại bên ngoài </a:t>
            </a:r>
            <a:r>
              <a:rPr lang="vi-VN" sz="1800" dirty="0" smtClean="0">
                <a:solidFill>
                  <a:srgbClr val="343A40"/>
                </a:solidFill>
                <a:latin typeface="Segoe UI" panose="020B0502040204020203" pitchFamily="34" charset="0"/>
                <a:ea typeface="Times New Roman" panose="02020603050405020304" pitchFamily="18" charset="0"/>
              </a:rPr>
              <a:t>lớp</a:t>
            </a:r>
            <a:r>
              <a:rPr lang="en-US" sz="1800" dirty="0" smtClean="0">
                <a:solidFill>
                  <a:srgbClr val="343A40"/>
                </a:solidFill>
                <a:latin typeface="Segoe UI" panose="020B0502040204020203" pitchFamily="34" charset="0"/>
                <a:ea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trong tệp XML.</a:t>
            </a:r>
          </a:p>
        </p:txBody>
      </p:sp>
    </p:spTree>
    <p:extLst>
      <p:ext uri="{BB962C8B-B14F-4D97-AF65-F5344CB8AC3E}">
        <p14:creationId xmlns:p14="http://schemas.microsoft.com/office/powerpoint/2010/main" val="1300011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YÊU </a:t>
            </a:r>
            <a:r>
              <a:rPr lang="en-US" altLang="en-US" sz="2200" dirty="0" err="1" smtClean="0"/>
              <a:t>CẦU</a:t>
            </a:r>
            <a:r>
              <a:rPr lang="en-US" altLang="en-US" sz="2200" dirty="0" smtClean="0"/>
              <a:t> </a:t>
            </a:r>
            <a:r>
              <a:rPr lang="en-US" altLang="en-US" sz="2200" dirty="0" err="1" smtClean="0"/>
              <a:t>ĐỐI</a:t>
            </a:r>
            <a:r>
              <a:rPr lang="en-US" altLang="en-US" sz="2200" dirty="0" smtClean="0"/>
              <a:t> </a:t>
            </a:r>
            <a:r>
              <a:rPr lang="en-US" altLang="en-US" sz="2200" dirty="0" err="1" smtClean="0"/>
              <a:t>VỚI</a:t>
            </a:r>
            <a:r>
              <a:rPr lang="en-US" altLang="en-US" sz="2200" dirty="0" smtClean="0"/>
              <a:t> CÁC </a:t>
            </a:r>
            <a:r>
              <a:rPr lang="en-US" altLang="en-US" sz="2200" dirty="0" err="1" smtClean="0"/>
              <a:t>LỚP</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7" name="Rectangle 6"/>
          <p:cNvSpPr/>
          <p:nvPr/>
        </p:nvSpPr>
        <p:spPr>
          <a:xfrm>
            <a:off x="145626" y="1187460"/>
            <a:ext cx="8729133" cy="3677930"/>
          </a:xfrm>
          <a:prstGeom prst="rect">
            <a:avLst/>
          </a:prstGeom>
        </p:spPr>
        <p:txBody>
          <a:bodyPr wrap="square">
            <a:spAutoFit/>
          </a:bodyPr>
          <a:lstStyle/>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smtClean="0">
                <a:solidFill>
                  <a:srgbClr val="343A40"/>
                </a:solidFill>
                <a:latin typeface="Segoe UI" panose="020B0502040204020203" pitchFamily="34" charset="0"/>
                <a:ea typeface="Times New Roman" panose="02020603050405020304" pitchFamily="18" charset="0"/>
              </a:rPr>
              <a:t>P</a:t>
            </a:r>
            <a:r>
              <a:rPr lang="vi-VN" sz="1800" dirty="0" smtClean="0">
                <a:solidFill>
                  <a:srgbClr val="343A40"/>
                </a:solidFill>
                <a:latin typeface="Segoe UI" panose="020B0502040204020203" pitchFamily="34" charset="0"/>
                <a:ea typeface="Times New Roman" panose="02020603050405020304" pitchFamily="18" charset="0"/>
              </a:rPr>
              <a:t>hải </a:t>
            </a:r>
            <a:r>
              <a:rPr lang="vi-VN" sz="1800" dirty="0">
                <a:solidFill>
                  <a:srgbClr val="343A40"/>
                </a:solidFill>
                <a:latin typeface="Segoe UI" panose="020B0502040204020203" pitchFamily="34" charset="0"/>
                <a:ea typeface="Times New Roman" panose="02020603050405020304" pitchFamily="18" charset="0"/>
              </a:rPr>
              <a:t>được chú thích bằng </a:t>
            </a:r>
            <a:r>
              <a:rPr lang="vi-VN" sz="1800" dirty="0" smtClean="0">
                <a:solidFill>
                  <a:srgbClr val="343A40"/>
                </a:solidFill>
                <a:latin typeface="Segoe UI" panose="020B0502040204020203" pitchFamily="34" charset="0"/>
                <a:ea typeface="Times New Roman" panose="02020603050405020304" pitchFamily="18" charset="0"/>
              </a:rPr>
              <a:t>jakarta.persistence.Entity</a:t>
            </a:r>
            <a:r>
              <a:rPr lang="vi-VN" sz="1800" dirty="0">
                <a:solidFill>
                  <a:srgbClr val="343A40"/>
                </a:solidFill>
                <a:latin typeface="Segoe UI" panose="020B0502040204020203" pitchFamily="34" charset="0"/>
                <a:ea typeface="Times New Roman" panose="02020603050405020304" pitchFamily="18" charset="0"/>
              </a:rPr>
              <a:t>.</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smtClean="0">
                <a:solidFill>
                  <a:srgbClr val="343A40"/>
                </a:solidFill>
                <a:latin typeface="Segoe UI" panose="020B0502040204020203" pitchFamily="34" charset="0"/>
                <a:ea typeface="Times New Roman" panose="02020603050405020304" pitchFamily="18" charset="0"/>
              </a:rPr>
              <a:t>P</a:t>
            </a:r>
            <a:r>
              <a:rPr lang="vi-VN" sz="1800" dirty="0" smtClean="0">
                <a:solidFill>
                  <a:srgbClr val="343A40"/>
                </a:solidFill>
                <a:latin typeface="Segoe UI" panose="020B0502040204020203" pitchFamily="34" charset="0"/>
                <a:ea typeface="Times New Roman" panose="02020603050405020304" pitchFamily="18" charset="0"/>
              </a:rPr>
              <a:t>hải </a:t>
            </a:r>
            <a:r>
              <a:rPr lang="vi-VN" sz="1800" dirty="0">
                <a:solidFill>
                  <a:srgbClr val="343A40"/>
                </a:solidFill>
                <a:latin typeface="Segoe UI" panose="020B0502040204020203" pitchFamily="34" charset="0"/>
                <a:ea typeface="Times New Roman" panose="02020603050405020304" pitchFamily="18" charset="0"/>
              </a:rPr>
              <a:t>có hàm tạo với phạm vi public </a:t>
            </a:r>
            <a:r>
              <a:rPr lang="en-US" sz="1800" dirty="0" err="1" smtClean="0">
                <a:solidFill>
                  <a:srgbClr val="343A40"/>
                </a:solidFill>
                <a:latin typeface="Segoe UI" panose="020B0502040204020203" pitchFamily="34" charset="0"/>
                <a:ea typeface="Times New Roman" panose="02020603050405020304" pitchFamily="18" charset="0"/>
              </a:rPr>
              <a:t>hoặc</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protected</a:t>
            </a:r>
            <a:r>
              <a:rPr lang="vi-VN" sz="1800" dirty="0">
                <a:solidFill>
                  <a:srgbClr val="343A40"/>
                </a:solidFill>
                <a:latin typeface="Segoe UI" panose="020B0502040204020203" pitchFamily="34" charset="0"/>
                <a:ea typeface="Times New Roman" panose="02020603050405020304" pitchFamily="18" charset="0"/>
              </a:rPr>
              <a:t>, không có tham số. </a:t>
            </a:r>
          </a:p>
          <a:p>
            <a:pPr algn="just">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a:t>
            </a:r>
            <a:r>
              <a:rPr lang="en-US" sz="1800" dirty="0" smtClean="0">
                <a:solidFill>
                  <a:srgbClr val="343A40"/>
                </a:solidFill>
                <a:latin typeface="Segoe UI" panose="020B0502040204020203" pitchFamily="34" charset="0"/>
                <a:ea typeface="Times New Roman" panose="02020603050405020304" pitchFamily="18" charset="0"/>
              </a:rPr>
              <a:t>K</a:t>
            </a:r>
            <a:r>
              <a:rPr lang="vi-VN" sz="1800" dirty="0" smtClean="0">
                <a:solidFill>
                  <a:srgbClr val="343A40"/>
                </a:solidFill>
                <a:latin typeface="Segoe UI" panose="020B0502040204020203" pitchFamily="34" charset="0"/>
                <a:ea typeface="Times New Roman" panose="02020603050405020304" pitchFamily="18" charset="0"/>
              </a:rPr>
              <a:t>hông </a:t>
            </a:r>
            <a:r>
              <a:rPr lang="vi-VN" sz="1800" dirty="0">
                <a:solidFill>
                  <a:srgbClr val="343A40"/>
                </a:solidFill>
                <a:latin typeface="Segoe UI" panose="020B0502040204020203" pitchFamily="34" charset="0"/>
                <a:ea typeface="Times New Roman" panose="02020603050405020304" pitchFamily="18" charset="0"/>
              </a:rPr>
              <a:t>được khai báo là final. </a:t>
            </a:r>
            <a:endParaRPr lang="en-US" sz="1800" dirty="0" smtClean="0">
              <a:solidFill>
                <a:srgbClr val="343A40"/>
              </a:solidFill>
              <a:latin typeface="Segoe UI" panose="020B0502040204020203" pitchFamily="34" charset="0"/>
              <a:ea typeface="Times New Roman" panose="02020603050405020304" pitchFamily="18" charset="0"/>
            </a:endParaRPr>
          </a:p>
          <a:p>
            <a:pPr algn="just">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 P</a:t>
            </a:r>
            <a:r>
              <a:rPr lang="vi-VN" sz="1800" dirty="0" smtClean="0">
                <a:solidFill>
                  <a:srgbClr val="343A40"/>
                </a:solidFill>
                <a:latin typeface="Segoe UI" panose="020B0502040204020203" pitchFamily="34" charset="0"/>
                <a:ea typeface="Times New Roman" panose="02020603050405020304" pitchFamily="18" charset="0"/>
              </a:rPr>
              <a:t>hương thức</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biến </a:t>
            </a:r>
            <a:r>
              <a:rPr lang="en-US" sz="1800" dirty="0" err="1" smtClean="0">
                <a:solidFill>
                  <a:srgbClr val="343A40"/>
                </a:solidFill>
                <a:latin typeface="Segoe UI" panose="020B0502040204020203" pitchFamily="34" charset="0"/>
                <a:ea typeface="Times New Roman" panose="02020603050405020304" pitchFamily="18" charset="0"/>
              </a:rPr>
              <a:t>không</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được </a:t>
            </a:r>
            <a:r>
              <a:rPr lang="vi-VN" sz="1800" dirty="0">
                <a:solidFill>
                  <a:srgbClr val="343A40"/>
                </a:solidFill>
                <a:latin typeface="Segoe UI" panose="020B0502040204020203" pitchFamily="34" charset="0"/>
                <a:ea typeface="Times New Roman" panose="02020603050405020304" pitchFamily="18" charset="0"/>
              </a:rPr>
              <a:t>khai báo </a:t>
            </a:r>
            <a:r>
              <a:rPr lang="en-US" sz="1800" dirty="0" err="1" smtClean="0">
                <a:solidFill>
                  <a:srgbClr val="343A40"/>
                </a:solidFill>
                <a:latin typeface="Segoe UI" panose="020B0502040204020203" pitchFamily="34" charset="0"/>
                <a:ea typeface="Times New Roman" panose="02020603050405020304" pitchFamily="18" charset="0"/>
              </a:rPr>
              <a:t>với</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final</a:t>
            </a:r>
            <a:r>
              <a:rPr lang="vi-VN" sz="1800" dirty="0">
                <a:solidFill>
                  <a:srgbClr val="343A40"/>
                </a:solidFill>
                <a:latin typeface="Segoe UI" panose="020B0502040204020203" pitchFamily="34" charset="0"/>
                <a:ea typeface="Times New Roman" panose="02020603050405020304" pitchFamily="18" charset="0"/>
              </a:rPr>
              <a:t>.</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Nếu một thể hiện thực thể được truyền theo giá trị dưới dạng một đối tượng </a:t>
            </a:r>
            <a:r>
              <a:rPr lang="en-US" sz="1800" dirty="0" err="1" smtClean="0">
                <a:solidFill>
                  <a:srgbClr val="343A40"/>
                </a:solidFill>
                <a:latin typeface="Segoe UI" panose="020B0502040204020203" pitchFamily="34" charset="0"/>
                <a:ea typeface="Times New Roman" panose="02020603050405020304" pitchFamily="18" charset="0"/>
              </a:rPr>
              <a:t>riêng</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biệt</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thì </a:t>
            </a:r>
            <a:r>
              <a:rPr lang="vi-VN" sz="1800" dirty="0">
                <a:solidFill>
                  <a:srgbClr val="343A40"/>
                </a:solidFill>
                <a:latin typeface="Segoe UI" panose="020B0502040204020203" pitchFamily="34" charset="0"/>
                <a:ea typeface="Times New Roman" panose="02020603050405020304" pitchFamily="18" charset="0"/>
              </a:rPr>
              <a:t>lớp </a:t>
            </a:r>
            <a:r>
              <a:rPr lang="vi-VN" sz="1800" dirty="0" smtClean="0">
                <a:solidFill>
                  <a:srgbClr val="343A40"/>
                </a:solidFill>
                <a:latin typeface="Segoe UI" panose="020B0502040204020203" pitchFamily="34" charset="0"/>
                <a:ea typeface="Times New Roman" panose="02020603050405020304" pitchFamily="18" charset="0"/>
              </a:rPr>
              <a:t>phải </a:t>
            </a:r>
            <a:r>
              <a:rPr lang="vi-VN" sz="1800" dirty="0">
                <a:solidFill>
                  <a:srgbClr val="343A40"/>
                </a:solidFill>
                <a:latin typeface="Segoe UI" panose="020B0502040204020203" pitchFamily="34" charset="0"/>
                <a:ea typeface="Times New Roman" panose="02020603050405020304" pitchFamily="18" charset="0"/>
              </a:rPr>
              <a:t>triển khai giao diện Serializable.</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Các thực thể có thể mở rộng cả lớp thực thể và phi thực thể, và các lớp không phải thực thể có thể mở rộng các lớp thực thể.</a:t>
            </a:r>
          </a:p>
          <a:p>
            <a:pPr algn="just">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Các </a:t>
            </a:r>
            <a:r>
              <a:rPr lang="vi-VN" sz="1800" dirty="0">
                <a:solidFill>
                  <a:srgbClr val="343A40"/>
                </a:solidFill>
                <a:latin typeface="Segoe UI" panose="020B0502040204020203" pitchFamily="34" charset="0"/>
                <a:ea typeface="Times New Roman" panose="02020603050405020304" pitchFamily="18" charset="0"/>
              </a:rPr>
              <a:t>biến đối tượng </a:t>
            </a:r>
            <a:r>
              <a:rPr lang="vi-VN" sz="1800" dirty="0" smtClean="0">
                <a:solidFill>
                  <a:srgbClr val="343A40"/>
                </a:solidFill>
                <a:latin typeface="Segoe UI" panose="020B0502040204020203" pitchFamily="34" charset="0"/>
                <a:ea typeface="Times New Roman" panose="02020603050405020304" pitchFamily="18" charset="0"/>
              </a:rPr>
              <a:t>phải </a:t>
            </a:r>
            <a:r>
              <a:rPr lang="vi-VN" sz="1800" dirty="0">
                <a:solidFill>
                  <a:srgbClr val="343A40"/>
                </a:solidFill>
                <a:latin typeface="Segoe UI" panose="020B0502040204020203" pitchFamily="34" charset="0"/>
                <a:ea typeface="Times New Roman" panose="02020603050405020304" pitchFamily="18" charset="0"/>
              </a:rPr>
              <a:t>được khai báo là private, protected </a:t>
            </a:r>
            <a:endParaRPr lang="en-US" sz="1800" dirty="0" smtClean="0">
              <a:solidFill>
                <a:srgbClr val="343A40"/>
              </a:solidFill>
              <a:latin typeface="Segoe UI" panose="020B0502040204020203" pitchFamily="34" charset="0"/>
              <a:ea typeface="Times New Roman" panose="02020603050405020304" pitchFamily="18" charset="0"/>
            </a:endParaRPr>
          </a:p>
          <a:p>
            <a:pPr algn="just">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Các </a:t>
            </a:r>
            <a:r>
              <a:rPr lang="vi-VN" sz="1800" dirty="0">
                <a:solidFill>
                  <a:srgbClr val="343A40"/>
                </a:solidFill>
                <a:latin typeface="Segoe UI" panose="020B0502040204020203" pitchFamily="34" charset="0"/>
                <a:ea typeface="Times New Roman" panose="02020603050405020304" pitchFamily="18" charset="0"/>
              </a:rPr>
              <a:t>biến đối tượng </a:t>
            </a:r>
            <a:r>
              <a:rPr lang="vi-VN" sz="1800" dirty="0" smtClean="0">
                <a:solidFill>
                  <a:srgbClr val="343A40"/>
                </a:solidFill>
                <a:latin typeface="Segoe UI" panose="020B0502040204020203" pitchFamily="34" charset="0"/>
                <a:ea typeface="Times New Roman" panose="02020603050405020304" pitchFamily="18" charset="0"/>
              </a:rPr>
              <a:t>chỉ </a:t>
            </a:r>
            <a:r>
              <a:rPr lang="vi-VN" sz="1800" dirty="0">
                <a:solidFill>
                  <a:srgbClr val="343A40"/>
                </a:solidFill>
                <a:latin typeface="Segoe UI" panose="020B0502040204020203" pitchFamily="34" charset="0"/>
                <a:ea typeface="Times New Roman" panose="02020603050405020304" pitchFamily="18" charset="0"/>
              </a:rPr>
              <a:t>có thể được truy cập trực tiếp bằng các phương thức của lớp thực thể. </a:t>
            </a:r>
          </a:p>
        </p:txBody>
      </p:sp>
    </p:spTree>
    <p:extLst>
      <p:ext uri="{BB962C8B-B14F-4D97-AF65-F5344CB8AC3E}">
        <p14:creationId xmlns:p14="http://schemas.microsoft.com/office/powerpoint/2010/main" val="2402331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4572000" cy="355803"/>
          </a:xfrm>
          <a:prstGeom prst="rect">
            <a:avLst/>
          </a:prstGeom>
        </p:spPr>
        <p:txBody>
          <a:bodyPr>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a:t>
            </a: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Entity: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ác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51660" y="1668321"/>
            <a:ext cx="4206240" cy="114621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fields, getters and setters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0362" y="2844582"/>
            <a:ext cx="654346"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592461" y="3061304"/>
            <a:ext cx="3486637" cy="438211"/>
          </a:xfrm>
          <a:prstGeom prst="rect">
            <a:avLst/>
          </a:prstGeom>
          <a:ln>
            <a:solidFill>
              <a:srgbClr val="FF0000"/>
            </a:solidFill>
          </a:ln>
        </p:spPr>
      </p:pic>
      <p:pic>
        <p:nvPicPr>
          <p:cNvPr id="7" name="Picture 6"/>
          <p:cNvPicPr>
            <a:picLocks noChangeAspect="1"/>
          </p:cNvPicPr>
          <p:nvPr/>
        </p:nvPicPr>
        <p:blipFill>
          <a:blip r:embed="rId3"/>
          <a:stretch>
            <a:fillRect/>
          </a:stretch>
        </p:blipFill>
        <p:spPr>
          <a:xfrm>
            <a:off x="305495" y="4034594"/>
            <a:ext cx="3413065" cy="926026"/>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5421106" y="4008388"/>
            <a:ext cx="3379994" cy="952232"/>
          </a:xfrm>
          <a:prstGeom prst="rect">
            <a:avLst/>
          </a:prstGeom>
          <a:ln>
            <a:solidFill>
              <a:srgbClr val="FF0000"/>
            </a:solidFill>
          </a:ln>
        </p:spPr>
      </p:pic>
      <p:sp>
        <p:nvSpPr>
          <p:cNvPr id="10" name="Rectangle 9"/>
          <p:cNvSpPr/>
          <p:nvPr/>
        </p:nvSpPr>
        <p:spPr>
          <a:xfrm>
            <a:off x="205122" y="3576102"/>
            <a:ext cx="1595309" cy="338554"/>
          </a:xfrm>
          <a:prstGeom prst="rect">
            <a:avLst/>
          </a:prstGeom>
        </p:spPr>
        <p:txBody>
          <a:bodyPr wrap="none">
            <a:spAutoFit/>
          </a:bodyPr>
          <a:lstStyle/>
          <a:p>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Tên</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chỉ</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rõ</a:t>
            </a:r>
            <a:endParaRPr lang="en-US" sz="1600" dirty="0"/>
          </a:p>
        </p:txBody>
      </p:sp>
      <p:sp>
        <p:nvSpPr>
          <p:cNvPr id="11" name="Rectangle 10"/>
          <p:cNvSpPr/>
          <p:nvPr/>
        </p:nvSpPr>
        <p:spPr>
          <a:xfrm>
            <a:off x="5295282" y="3560862"/>
            <a:ext cx="2824812" cy="338554"/>
          </a:xfrm>
          <a:prstGeom prst="rect">
            <a:avLst/>
          </a:prstGeom>
        </p:spPr>
        <p:txBody>
          <a:bodyPr wrap="none">
            <a:spAutoFit/>
          </a:bodyPr>
          <a:lstStyle/>
          <a:p>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Tên</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mặc</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là</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tên</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lớp</a:t>
            </a:r>
            <a:endParaRPr lang="en-US" sz="1600" dirty="0"/>
          </a:p>
        </p:txBody>
      </p:sp>
    </p:spTree>
    <p:extLst>
      <p:ext uri="{BB962C8B-B14F-4D97-AF65-F5344CB8AC3E}">
        <p14:creationId xmlns:p14="http://schemas.microsoft.com/office/powerpoint/2010/main" val="1820104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@Table</a:t>
            </a:r>
            <a:r>
              <a:rPr lang="en-US" sz="1600" b="1"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bảng trong cơ sở dữ liệu mà thực thể </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được </a:t>
            </a:r>
            <a:r>
              <a:rPr lang="vi-VN" sz="1600" dirty="0">
                <a:latin typeface="Segoe UI" panose="020B0502040204020203" pitchFamily="34" charset="0"/>
                <a:ea typeface="Times New Roman" panose="02020603050405020304" pitchFamily="18" charset="0"/>
                <a:cs typeface="Times New Roman" panose="02020603050405020304" pitchFamily="18" charset="0"/>
              </a:rPr>
              <a:t>ánh xạ</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51660" y="1668321"/>
            <a:ext cx="4206240" cy="140968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Table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fields, getters and setters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0362" y="2996982"/>
            <a:ext cx="654346"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372437" y="3189349"/>
            <a:ext cx="3289223" cy="57402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231454" y="3842211"/>
            <a:ext cx="3629532" cy="1247949"/>
          </a:xfrm>
          <a:prstGeom prst="rect">
            <a:avLst/>
          </a:prstGeom>
          <a:ln>
            <a:solidFill>
              <a:srgbClr val="FF0000"/>
            </a:solidFill>
          </a:ln>
        </p:spPr>
      </p:pic>
    </p:spTree>
    <p:extLst>
      <p:ext uri="{BB962C8B-B14F-4D97-AF65-F5344CB8AC3E}">
        <p14:creationId xmlns:p14="http://schemas.microsoft.com/office/powerpoint/2010/main" val="23776886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a:t>
            </a:r>
            <a:r>
              <a:rPr lang="en-US" sz="1600" b="1" dirty="0">
                <a:latin typeface="Segoe UI" panose="020B0502040204020203" pitchFamily="34" charset="0"/>
                <a:ea typeface="Times New Roman" panose="02020603050405020304" pitchFamily="18" charset="0"/>
                <a:cs typeface="Times New Roman" panose="02020603050405020304" pitchFamily="18" charset="0"/>
              </a:rPr>
              <a:t>Id: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Xác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chính</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441198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8" name="Rectangle 7"/>
          <p:cNvSpPr/>
          <p:nvPr/>
        </p:nvSpPr>
        <p:spPr>
          <a:xfrm>
            <a:off x="220362" y="2646462"/>
            <a:ext cx="654346"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7" name="Picture 6"/>
          <p:cNvPicPr>
            <a:picLocks noChangeAspect="1"/>
          </p:cNvPicPr>
          <p:nvPr/>
        </p:nvPicPr>
        <p:blipFill>
          <a:blip r:embed="rId2"/>
          <a:stretch>
            <a:fillRect/>
          </a:stretch>
        </p:blipFill>
        <p:spPr>
          <a:xfrm>
            <a:off x="2281969" y="2765080"/>
            <a:ext cx="3162741" cy="390580"/>
          </a:xfrm>
          <a:prstGeom prst="rect">
            <a:avLst/>
          </a:prstGeom>
          <a:ln>
            <a:solidFill>
              <a:srgbClr val="FF0000"/>
            </a:solidFill>
          </a:ln>
        </p:spPr>
      </p:pic>
      <p:pic>
        <p:nvPicPr>
          <p:cNvPr id="10" name="Picture 9"/>
          <p:cNvPicPr>
            <a:picLocks noChangeAspect="1"/>
          </p:cNvPicPr>
          <p:nvPr/>
        </p:nvPicPr>
        <p:blipFill>
          <a:blip r:embed="rId3"/>
          <a:stretch>
            <a:fillRect/>
          </a:stretch>
        </p:blipFill>
        <p:spPr>
          <a:xfrm>
            <a:off x="2273478" y="3493727"/>
            <a:ext cx="2336622" cy="715521"/>
          </a:xfrm>
          <a:prstGeom prst="rect">
            <a:avLst/>
          </a:prstGeom>
          <a:ln>
            <a:solidFill>
              <a:srgbClr val="FF0000"/>
            </a:solidFill>
          </a:ln>
        </p:spPr>
      </p:pic>
    </p:spTree>
    <p:extLst>
      <p:ext uri="{BB962C8B-B14F-4D97-AF65-F5344CB8AC3E}">
        <p14:creationId xmlns:p14="http://schemas.microsoft.com/office/powerpoint/2010/main" val="1066453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@GeneratedValue: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các chiến lược tạo cho các giá trị của khóa chính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6873240" cy="88274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8" name="Rectangle 7"/>
          <p:cNvSpPr/>
          <p:nvPr/>
        </p:nvSpPr>
        <p:spPr>
          <a:xfrm>
            <a:off x="220362" y="2646462"/>
            <a:ext cx="654346"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760999" y="306414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084640" y="4100454"/>
            <a:ext cx="5477639" cy="828791"/>
          </a:xfrm>
          <a:prstGeom prst="rect">
            <a:avLst/>
          </a:prstGeom>
          <a:ln>
            <a:solidFill>
              <a:srgbClr val="FF0000"/>
            </a:solidFill>
          </a:ln>
        </p:spPr>
      </p:pic>
    </p:spTree>
    <p:extLst>
      <p:ext uri="{BB962C8B-B14F-4D97-AF65-F5344CB8AC3E}">
        <p14:creationId xmlns:p14="http://schemas.microsoft.com/office/powerpoint/2010/main" val="2934325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@GeneratedValue: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các chiến lược tạo cho các giá trị của khóa chính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6873240" cy="88274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7" name="Rectangle 6"/>
          <p:cNvSpPr/>
          <p:nvPr/>
        </p:nvSpPr>
        <p:spPr>
          <a:xfrm>
            <a:off x="248285" y="2882682"/>
            <a:ext cx="8636636" cy="2012859"/>
          </a:xfrm>
          <a:prstGeom prst="rect">
            <a:avLst/>
          </a:prstGeom>
        </p:spPr>
        <p:txBody>
          <a:bodyPr wrap="square">
            <a:spAutoFit/>
          </a:bodyPr>
          <a:lstStyle/>
          <a:p>
            <a:pPr algn="just">
              <a:lnSpc>
                <a:spcPct val="130000"/>
              </a:lnSpc>
            </a:pPr>
            <a:r>
              <a:rPr lang="en-US" sz="1600" b="1" dirty="0" smtClean="0">
                <a:latin typeface="Consolas" panose="020B0609020204030204" pitchFamily="49" charset="0"/>
                <a:ea typeface="Times New Roman" panose="02020603050405020304" pitchFamily="18" charset="0"/>
                <a:cs typeface="Courier New" panose="02070309020205020404" pitchFamily="49" charset="0"/>
              </a:rPr>
              <a:t>Strategy_Name:</a:t>
            </a:r>
          </a:p>
          <a:p>
            <a:pPr algn="just">
              <a:lnSpc>
                <a:spcPct val="130000"/>
              </a:lnSpc>
            </a:pPr>
            <a:r>
              <a:rPr lang="en-US" sz="1600" dirty="0" smtClean="0"/>
              <a:t>- AUTO: </a:t>
            </a:r>
            <a:r>
              <a:rPr lang="en-US" sz="1600" dirty="0"/>
              <a:t>G</a:t>
            </a:r>
            <a:r>
              <a:rPr lang="vi-VN" sz="1600" dirty="0" smtClean="0"/>
              <a:t>án </a:t>
            </a:r>
            <a:r>
              <a:rPr lang="vi-VN" sz="1600" dirty="0"/>
              <a:t>giá trị tự động, giá trị đó có thể được sinh ra bởi SEQUENCE hoặc tự tăng </a:t>
            </a:r>
            <a:endParaRPr lang="en-US" sz="1600" dirty="0" smtClean="0"/>
          </a:p>
          <a:p>
            <a:pPr algn="just">
              <a:lnSpc>
                <a:spcPct val="130000"/>
              </a:lnSpc>
            </a:pPr>
            <a:r>
              <a:rPr lang="en-US" sz="1600" dirty="0" smtClean="0"/>
              <a:t>- </a:t>
            </a:r>
            <a:r>
              <a:rPr lang="vi-VN" sz="1600" dirty="0" smtClean="0"/>
              <a:t>SEQUENCE</a:t>
            </a:r>
            <a:r>
              <a:rPr lang="en-US" sz="1600" dirty="0" smtClean="0"/>
              <a:t>: L</a:t>
            </a:r>
            <a:r>
              <a:rPr lang="vi-VN" sz="1600" dirty="0" smtClean="0"/>
              <a:t>ưu </a:t>
            </a:r>
            <a:r>
              <a:rPr lang="vi-VN" sz="1600" dirty="0"/>
              <a:t>trữ một giá trị tăng dần sau mỗi lần gọi </a:t>
            </a:r>
            <a:r>
              <a:rPr lang="vi-VN" sz="1600" dirty="0" smtClean="0"/>
              <a:t>để </a:t>
            </a:r>
            <a:r>
              <a:rPr lang="vi-VN" sz="1600" dirty="0"/>
              <a:t>lấy giá trị tiếp </a:t>
            </a:r>
            <a:r>
              <a:rPr lang="vi-VN" sz="1600" dirty="0" smtClean="0"/>
              <a:t>theo</a:t>
            </a:r>
            <a:endParaRPr lang="en-US" sz="1600" dirty="0"/>
          </a:p>
          <a:p>
            <a:pPr algn="just">
              <a:lnSpc>
                <a:spcPct val="130000"/>
              </a:lnSpc>
            </a:pPr>
            <a:r>
              <a:rPr lang="en-US" sz="1600" dirty="0" smtClean="0"/>
              <a:t>- IDENTITY: G</a:t>
            </a:r>
            <a:r>
              <a:rPr lang="vi-VN" sz="1600" dirty="0" smtClean="0"/>
              <a:t>iá </a:t>
            </a:r>
            <a:r>
              <a:rPr lang="vi-VN" sz="1600" dirty="0"/>
              <a:t>trị </a:t>
            </a:r>
            <a:r>
              <a:rPr lang="vi-VN" sz="1600" dirty="0" smtClean="0"/>
              <a:t>được </a:t>
            </a:r>
            <a:r>
              <a:rPr lang="vi-VN" sz="1600" dirty="0"/>
              <a:t>sinh ra bởi một cột định danh </a:t>
            </a:r>
            <a:r>
              <a:rPr lang="vi-VN" sz="1600" dirty="0" smtClean="0"/>
              <a:t>trong</a:t>
            </a:r>
            <a:r>
              <a:rPr lang="en-US" sz="1600" dirty="0" smtClean="0"/>
              <a:t> </a:t>
            </a:r>
            <a:r>
              <a:rPr lang="en-US" sz="1600" dirty="0" err="1" smtClean="0"/>
              <a:t>bảng</a:t>
            </a:r>
            <a:r>
              <a:rPr lang="en-US" sz="1600" dirty="0" smtClean="0"/>
              <a:t> </a:t>
            </a:r>
            <a:r>
              <a:rPr lang="en-US" sz="1600" dirty="0" err="1" smtClean="0"/>
              <a:t>cơ</a:t>
            </a:r>
            <a:r>
              <a:rPr lang="en-US" sz="1600" dirty="0" smtClean="0"/>
              <a:t> </a:t>
            </a:r>
            <a:r>
              <a:rPr lang="en-US" sz="1600" dirty="0" err="1" smtClean="0"/>
              <a:t>sở</a:t>
            </a:r>
            <a:r>
              <a:rPr lang="en-US" sz="1600" dirty="0" smtClean="0"/>
              <a:t> </a:t>
            </a:r>
            <a:r>
              <a:rPr lang="en-US" sz="1600" dirty="0" err="1" smtClean="0"/>
              <a:t>dữ</a:t>
            </a:r>
            <a:r>
              <a:rPr lang="en-US" sz="1600" dirty="0" smtClean="0"/>
              <a:t> </a:t>
            </a:r>
            <a:r>
              <a:rPr lang="en-US" sz="1600" dirty="0" err="1" smtClean="0"/>
              <a:t>liệu</a:t>
            </a:r>
            <a:r>
              <a:rPr lang="en-US" sz="1600" dirty="0" smtClean="0"/>
              <a:t>.</a:t>
            </a:r>
          </a:p>
          <a:p>
            <a:pPr algn="just">
              <a:lnSpc>
                <a:spcPct val="130000"/>
              </a:lnSpc>
            </a:pPr>
            <a:r>
              <a:rPr lang="en-US" sz="1600" dirty="0" smtClean="0"/>
              <a:t>- TABLE: S</a:t>
            </a:r>
            <a:r>
              <a:rPr lang="vi-VN" sz="1600" dirty="0" smtClean="0"/>
              <a:t>ử </a:t>
            </a:r>
            <a:r>
              <a:rPr lang="vi-VN" sz="1600" dirty="0"/>
              <a:t>dụng một bảng cơ sở dữ liệu cơ bản để giữ các phân đoạn của giá trị trị mã định danh.</a:t>
            </a:r>
            <a:endParaRPr lang="en-US" sz="1600" dirty="0"/>
          </a:p>
        </p:txBody>
      </p:sp>
    </p:spTree>
    <p:extLst>
      <p:ext uri="{BB962C8B-B14F-4D97-AF65-F5344CB8AC3E}">
        <p14:creationId xmlns:p14="http://schemas.microsoft.com/office/powerpoint/2010/main" val="298756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a:t>
            </a: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GeneratedValue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82262" y="1617762"/>
            <a:ext cx="654346"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113299" y="193638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1444560" y="2850774"/>
            <a:ext cx="5477639" cy="828791"/>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443614" y="3836102"/>
            <a:ext cx="5475345" cy="1097010"/>
          </a:xfrm>
          <a:prstGeom prst="rect">
            <a:avLst/>
          </a:prstGeom>
          <a:ln>
            <a:solidFill>
              <a:srgbClr val="FF0000"/>
            </a:solidFill>
          </a:ln>
        </p:spPr>
      </p:pic>
    </p:spTree>
    <p:extLst>
      <p:ext uri="{BB962C8B-B14F-4D97-AF65-F5344CB8AC3E}">
        <p14:creationId xmlns:p14="http://schemas.microsoft.com/office/powerpoint/2010/main" val="4287962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@Column</a:t>
            </a:r>
            <a:r>
              <a:rPr lang="en-US" sz="1600" b="1"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ánh xạ giữa thuộc tính thực thể </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và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trường</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bảng dữ </a:t>
            </a:r>
            <a:r>
              <a:rPr lang="vi-VN" sz="1600" dirty="0">
                <a:latin typeface="Segoe UI" panose="020B0502040204020203" pitchFamily="34" charset="0"/>
                <a:ea typeface="Times New Roman" panose="02020603050405020304" pitchFamily="18" charset="0"/>
                <a:cs typeface="Times New Roman" panose="02020603050405020304" pitchFamily="18" charset="0"/>
              </a:rPr>
              <a:t>liệu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53340" y="1904541"/>
            <a:ext cx="9014460" cy="586314"/>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length</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=&lt;size&gt;,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nullable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unique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7" name="Rectangle 6"/>
          <p:cNvSpPr/>
          <p:nvPr/>
        </p:nvSpPr>
        <p:spPr>
          <a:xfrm>
            <a:off x="179705" y="2719114"/>
            <a:ext cx="8636636" cy="2332946"/>
          </a:xfrm>
          <a:prstGeom prst="rect">
            <a:avLst/>
          </a:prstGeom>
        </p:spPr>
        <p:txBody>
          <a:bodyPr wrap="square">
            <a:spAutoFit/>
          </a:bodyPr>
          <a:lstStyle/>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@Column</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gồm</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a:t>
            </a:r>
            <a:endParaRPr lang="vi-VN" sz="16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name: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tên của cột trong bảng.</a:t>
            </a: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length: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độ dài của nó.</a:t>
            </a:r>
          </a:p>
          <a:p>
            <a:pPr algn="just">
              <a:lnSpc>
                <a:spcPct val="130000"/>
              </a:lnSpc>
            </a:pP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 nullable</a:t>
            </a:r>
            <a:r>
              <a:rPr lang="vi-VN"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cột có thể không có giá trị hay không và phần tử duy nhất xác định x </a:t>
            </a:r>
            <a:endParaRPr lang="en-US" sz="1600" dirty="0" smtClean="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30000"/>
              </a:lnSpc>
            </a:pP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vi-VN" sz="1600" dirty="0">
                <a:latin typeface="Segoe UI" panose="020B0502040204020203" pitchFamily="34" charset="0"/>
                <a:ea typeface="Times New Roman" panose="02020603050405020304" pitchFamily="18" charset="0"/>
                <a:cs typeface="Times New Roman" panose="02020603050405020304" pitchFamily="18" charset="0"/>
              </a:rPr>
              <a:t>unique:  </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X</a:t>
            </a:r>
            <a:r>
              <a:rPr lang="vi-VN" sz="16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600" dirty="0">
                <a:latin typeface="Segoe UI" panose="020B0502040204020203" pitchFamily="34" charset="0"/>
                <a:ea typeface="Times New Roman" panose="02020603050405020304" pitchFamily="18" charset="0"/>
                <a:cs typeface="Times New Roman" panose="02020603050405020304" pitchFamily="18" charset="0"/>
              </a:rPr>
              <a:t>định xem cột đó có phải là duy nhất hay không.</a:t>
            </a:r>
          </a:p>
          <a:p>
            <a:pPr algn="just">
              <a:lnSpc>
                <a:spcPct val="130000"/>
              </a:lnSpc>
            </a:pP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Nếu không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chú </a:t>
            </a: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thích này, tên của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thuộc</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tính</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thành</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tên </a:t>
            </a: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của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trường</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trong bảng</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i="1"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liệu</a:t>
            </a:r>
            <a:endPar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0565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endParaRPr lang="vi-VN" dirty="0"/>
          </a:p>
        </p:txBody>
      </p:sp>
    </p:spTree>
    <p:extLst>
      <p:ext uri="{BB962C8B-B14F-4D97-AF65-F5344CB8AC3E}">
        <p14:creationId xmlns:p14="http://schemas.microsoft.com/office/powerpoint/2010/main" val="1853572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Segoe UI" panose="020B0502040204020203" pitchFamily="34" charset="0"/>
                <a:ea typeface="Times New Roman" panose="02020603050405020304" pitchFamily="18" charset="0"/>
                <a:cs typeface="Times New Roman" panose="02020603050405020304" pitchFamily="18" charset="0"/>
              </a:rPr>
              <a:t>@Column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80568" y="2621235"/>
            <a:ext cx="6897063" cy="647790"/>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2389578" y="1820200"/>
            <a:ext cx="3496163" cy="390580"/>
          </a:xfrm>
          <a:prstGeom prst="rect">
            <a:avLst/>
          </a:prstGeom>
          <a:ln>
            <a:solidFill>
              <a:srgbClr val="FF0000"/>
            </a:solidFill>
          </a:ln>
        </p:spPr>
      </p:pic>
    </p:spTree>
    <p:extLst>
      <p:ext uri="{BB962C8B-B14F-4D97-AF65-F5344CB8AC3E}">
        <p14:creationId xmlns:p14="http://schemas.microsoft.com/office/powerpoint/2010/main" val="2364228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KIỀU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CỦA</a:t>
            </a:r>
            <a:r>
              <a:rPr lang="en-US" altLang="en-US" sz="2200" dirty="0" smtClean="0"/>
              <a:t> CÁC </a:t>
            </a:r>
            <a:r>
              <a:rPr lang="en-US" altLang="en-US" sz="2200" dirty="0" err="1" smtClean="0"/>
              <a:t>THUỘC</a:t>
            </a:r>
            <a:r>
              <a:rPr lang="en-US" altLang="en-US" sz="2200" dirty="0" smtClean="0"/>
              <a:t> TÍNH</a:t>
            </a:r>
            <a:endParaRPr lang="en-US" altLang="en-US" sz="2200" dirty="0"/>
          </a:p>
        </p:txBody>
      </p:sp>
      <p:sp>
        <p:nvSpPr>
          <p:cNvPr id="2" name="Rectangle 1"/>
          <p:cNvSpPr/>
          <p:nvPr/>
        </p:nvSpPr>
        <p:spPr>
          <a:xfrm>
            <a:off x="60960" y="1235720"/>
            <a:ext cx="4183380" cy="1976760"/>
          </a:xfrm>
          <a:prstGeom prst="rect">
            <a:avLst/>
          </a:prstGeom>
          <a:ln>
            <a:solidFill>
              <a:srgbClr val="FF0000"/>
            </a:solidFill>
          </a:ln>
        </p:spPr>
        <p:txBody>
          <a:bodyPr wrap="square">
            <a:spAutoFit/>
          </a:bodyPr>
          <a:lstStyle/>
          <a:p>
            <a:pPr>
              <a:lnSpc>
                <a:spcPct val="120000"/>
              </a:lnSpc>
              <a:spcBef>
                <a:spcPts val="600"/>
              </a:spcBef>
              <a:spcAft>
                <a:spcPts val="600"/>
              </a:spcAft>
            </a:pPr>
            <a:r>
              <a:rPr lang="en-US" dirty="0"/>
              <a:t>1. Kiểu </a:t>
            </a:r>
            <a:r>
              <a:rPr lang="en-US" dirty="0" err="1"/>
              <a:t>dữ</a:t>
            </a:r>
            <a:r>
              <a:rPr lang="en-US" dirty="0"/>
              <a:t> </a:t>
            </a:r>
            <a:r>
              <a:rPr lang="en-US" dirty="0" err="1"/>
              <a:t>liệu</a:t>
            </a:r>
            <a:r>
              <a:rPr lang="en-US" dirty="0"/>
              <a:t> </a:t>
            </a:r>
            <a:r>
              <a:rPr lang="en-US" dirty="0" err="1"/>
              <a:t>nguyên</a:t>
            </a:r>
            <a:r>
              <a:rPr lang="en-US" dirty="0"/>
              <a:t> </a:t>
            </a:r>
            <a:r>
              <a:rPr lang="en-US" dirty="0" err="1"/>
              <a:t>thủy</a:t>
            </a:r>
            <a:endParaRPr lang="en-US" dirty="0"/>
          </a:p>
          <a:p>
            <a:pPr>
              <a:lnSpc>
                <a:spcPct val="120000"/>
              </a:lnSpc>
              <a:spcBef>
                <a:spcPts val="600"/>
              </a:spcBef>
              <a:spcAft>
                <a:spcPts val="600"/>
              </a:spcAft>
            </a:pPr>
            <a:r>
              <a:rPr lang="en-US" dirty="0"/>
              <a:t>2. </a:t>
            </a:r>
            <a:r>
              <a:rPr lang="en-US" dirty="0" err="1" smtClean="0"/>
              <a:t>java.lang.String</a:t>
            </a:r>
            <a:endParaRPr lang="en-US" dirty="0" smtClean="0"/>
          </a:p>
          <a:p>
            <a:pPr>
              <a:lnSpc>
                <a:spcPct val="120000"/>
              </a:lnSpc>
              <a:spcBef>
                <a:spcPts val="600"/>
              </a:spcBef>
              <a:spcAft>
                <a:spcPts val="600"/>
              </a:spcAft>
            </a:pPr>
            <a:r>
              <a:rPr lang="en-US" dirty="0" smtClean="0"/>
              <a:t>3. Kiểu </a:t>
            </a:r>
            <a:r>
              <a:rPr lang="en-US" dirty="0" err="1"/>
              <a:t>liệt</a:t>
            </a:r>
            <a:r>
              <a:rPr lang="en-US" dirty="0"/>
              <a:t> </a:t>
            </a:r>
            <a:r>
              <a:rPr lang="en-US" dirty="0" err="1"/>
              <a:t>kê</a:t>
            </a:r>
            <a:endParaRPr lang="en-US" dirty="0"/>
          </a:p>
          <a:p>
            <a:pPr>
              <a:lnSpc>
                <a:spcPct val="120000"/>
              </a:lnSpc>
              <a:spcBef>
                <a:spcPts val="600"/>
              </a:spcBef>
              <a:spcAft>
                <a:spcPts val="600"/>
              </a:spcAft>
            </a:pPr>
            <a:r>
              <a:rPr lang="en-US" dirty="0" smtClean="0"/>
              <a:t>4. </a:t>
            </a:r>
            <a:r>
              <a:rPr lang="en-US" dirty="0" err="1"/>
              <a:t>Các</a:t>
            </a:r>
            <a:r>
              <a:rPr lang="en-US" dirty="0"/>
              <a:t> </a:t>
            </a:r>
            <a:r>
              <a:rPr lang="en-US" dirty="0" err="1"/>
              <a:t>thực</a:t>
            </a:r>
            <a:r>
              <a:rPr lang="en-US" dirty="0"/>
              <a:t> </a:t>
            </a:r>
            <a:r>
              <a:rPr lang="en-US" dirty="0" err="1"/>
              <a:t>thể</a:t>
            </a:r>
            <a:r>
              <a:rPr lang="en-US" dirty="0"/>
              <a:t> </a:t>
            </a:r>
            <a:r>
              <a:rPr lang="en-US" dirty="0" err="1"/>
              <a:t>và</a:t>
            </a:r>
            <a:r>
              <a:rPr lang="en-US" dirty="0"/>
              <a:t>/</a:t>
            </a:r>
            <a:r>
              <a:rPr lang="en-US" dirty="0" err="1"/>
              <a:t>hoặc</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khác</a:t>
            </a:r>
            <a:endParaRPr lang="en-US" dirty="0"/>
          </a:p>
          <a:p>
            <a:pPr>
              <a:lnSpc>
                <a:spcPct val="120000"/>
              </a:lnSpc>
              <a:spcBef>
                <a:spcPts val="600"/>
              </a:spcBef>
              <a:spcAft>
                <a:spcPts val="600"/>
              </a:spcAft>
            </a:pPr>
            <a:r>
              <a:rPr lang="en-US" dirty="0" smtClean="0"/>
              <a:t>5. </a:t>
            </a:r>
            <a:r>
              <a:rPr lang="en-US" dirty="0" err="1"/>
              <a:t>Các</a:t>
            </a:r>
            <a:r>
              <a:rPr lang="en-US" dirty="0"/>
              <a:t> </a:t>
            </a:r>
            <a:r>
              <a:rPr lang="en-US" dirty="0" err="1"/>
              <a:t>lớp</a:t>
            </a:r>
            <a:r>
              <a:rPr lang="en-US" dirty="0"/>
              <a:t> </a:t>
            </a:r>
            <a:r>
              <a:rPr lang="en-US" dirty="0" err="1"/>
              <a:t>có</a:t>
            </a:r>
            <a:r>
              <a:rPr lang="en-US" dirty="0"/>
              <a:t> </a:t>
            </a:r>
            <a:r>
              <a:rPr lang="en-US" dirty="0" err="1"/>
              <a:t>thể</a:t>
            </a:r>
            <a:r>
              <a:rPr lang="en-US" dirty="0"/>
              <a:t> </a:t>
            </a:r>
            <a:r>
              <a:rPr lang="en-US" dirty="0" err="1" smtClean="0"/>
              <a:t>nhúng</a:t>
            </a:r>
            <a:endParaRPr lang="en-US" dirty="0"/>
          </a:p>
        </p:txBody>
      </p:sp>
      <p:sp>
        <p:nvSpPr>
          <p:cNvPr id="11" name="Rectangle 10"/>
          <p:cNvSpPr/>
          <p:nvPr/>
        </p:nvSpPr>
        <p:spPr>
          <a:xfrm>
            <a:off x="4488180" y="1205272"/>
            <a:ext cx="4572000" cy="3884140"/>
          </a:xfrm>
          <a:prstGeom prst="rect">
            <a:avLst/>
          </a:prstGeom>
          <a:ln>
            <a:solidFill>
              <a:srgbClr val="FF0000"/>
            </a:solidFill>
          </a:ln>
        </p:spPr>
        <p:txBody>
          <a:bodyPr>
            <a:spAutoFit/>
          </a:bodyPr>
          <a:lstStyle/>
          <a:p>
            <a:pPr marL="457200" indent="-276860">
              <a:lnSpc>
                <a:spcPct val="110000"/>
              </a:lnSpc>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đánh</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số</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tự</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gồm</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bao</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bọc</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kiểu</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nguyên</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thủy</a:t>
            </a:r>
            <a:r>
              <a:rPr lang="en-US" sz="16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Java</a:t>
            </a:r>
            <a:endParaRPr lang="en-US" dirty="0" smtClean="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java.math.BigInteger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java.math.BigDecimal</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java.util.Date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java.util.Calendar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java.sql.Date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java.sql.Time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java.sql.TimeStamp</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User-defined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serializable</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types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byte[]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Byte[]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char[]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Character[]</a:t>
            </a:r>
            <a:endParaRPr lang="en-US"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44859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TRƯỜNG LIÊN TỤC</a:t>
            </a:r>
            <a:endParaRPr lang="en-US" altLang="en-US" sz="2200" dirty="0"/>
          </a:p>
        </p:txBody>
      </p:sp>
      <p:sp>
        <p:nvSpPr>
          <p:cNvPr id="6" name="Rectangle 5"/>
          <p:cNvSpPr/>
          <p:nvPr/>
        </p:nvSpPr>
        <p:spPr>
          <a:xfrm>
            <a:off x="121920" y="1253972"/>
            <a:ext cx="8763000" cy="670055"/>
          </a:xfrm>
          <a:prstGeom prst="rect">
            <a:avLst/>
          </a:prstGeom>
        </p:spPr>
        <p:txBody>
          <a:bodyPr wrap="square">
            <a:spAutoFit/>
          </a:bodyPr>
          <a:lstStyle/>
          <a:p>
            <a:pPr algn="just">
              <a:lnSpc>
                <a:spcPct val="107000"/>
              </a:lnSpc>
              <a:spcAft>
                <a:spcPts val="800"/>
              </a:spcAft>
            </a:pP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thuộc</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tính</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không</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@Transient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hoặc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không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đánh</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dấu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tạm</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thời</a:t>
            </a:r>
            <a:r>
              <a:rPr lang="en-US" sz="1800" dirty="0" smtClean="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sẽ</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lưu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trữ</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lâu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dài</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kho</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dữ</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51782" y="1945422"/>
            <a:ext cx="1039067"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800" dirty="0"/>
          </a:p>
        </p:txBody>
      </p:sp>
      <p:sp>
        <p:nvSpPr>
          <p:cNvPr id="9" name="Rectangle 8"/>
          <p:cNvSpPr/>
          <p:nvPr/>
        </p:nvSpPr>
        <p:spPr>
          <a:xfrm>
            <a:off x="1584960" y="2087421"/>
            <a:ext cx="436626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@Transient </a:t>
            </a:r>
            <a:endPar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pic>
        <p:nvPicPr>
          <p:cNvPr id="12" name="Picture 11"/>
          <p:cNvPicPr>
            <a:picLocks noChangeAspect="1"/>
          </p:cNvPicPr>
          <p:nvPr/>
        </p:nvPicPr>
        <p:blipFill>
          <a:blip r:embed="rId2"/>
          <a:stretch>
            <a:fillRect/>
          </a:stretch>
        </p:blipFill>
        <p:spPr>
          <a:xfrm>
            <a:off x="1598113" y="3931920"/>
            <a:ext cx="3218996" cy="775379"/>
          </a:xfrm>
          <a:prstGeom prst="rect">
            <a:avLst/>
          </a:prstGeom>
          <a:ln>
            <a:solidFill>
              <a:srgbClr val="FF0000"/>
            </a:solidFill>
          </a:ln>
        </p:spPr>
      </p:pic>
      <p:pic>
        <p:nvPicPr>
          <p:cNvPr id="13" name="Picture 12"/>
          <p:cNvPicPr>
            <a:picLocks noChangeAspect="1"/>
          </p:cNvPicPr>
          <p:nvPr/>
        </p:nvPicPr>
        <p:blipFill>
          <a:blip r:embed="rId3"/>
          <a:stretch>
            <a:fillRect/>
          </a:stretch>
        </p:blipFill>
        <p:spPr>
          <a:xfrm>
            <a:off x="1613268" y="3107975"/>
            <a:ext cx="3829584" cy="466790"/>
          </a:xfrm>
          <a:prstGeom prst="rect">
            <a:avLst/>
          </a:prstGeom>
          <a:ln>
            <a:solidFill>
              <a:srgbClr val="FF0000"/>
            </a:solidFill>
          </a:ln>
        </p:spPr>
      </p:pic>
      <p:sp>
        <p:nvSpPr>
          <p:cNvPr id="14" name="Rectangle 13"/>
          <p:cNvSpPr/>
          <p:nvPr/>
        </p:nvSpPr>
        <p:spPr>
          <a:xfrm>
            <a:off x="167022" y="2905542"/>
            <a:ext cx="712054"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spTree>
    <p:extLst>
      <p:ext uri="{BB962C8B-B14F-4D97-AF65-F5344CB8AC3E}">
        <p14:creationId xmlns:p14="http://schemas.microsoft.com/office/powerpoint/2010/main" val="286963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7" name="Rectangle 6"/>
          <p:cNvSpPr/>
          <p:nvPr/>
        </p:nvSpPr>
        <p:spPr>
          <a:xfrm>
            <a:off x="137160" y="1258580"/>
            <a:ext cx="8618220" cy="726289"/>
          </a:xfrm>
          <a:prstGeom prst="rect">
            <a:avLst/>
          </a:prstGeom>
        </p:spPr>
        <p:txBody>
          <a:bodyPr wrap="square">
            <a:spAutoFit/>
          </a:bodyPr>
          <a:lstStyle/>
          <a:p>
            <a:pPr algn="just">
              <a:lnSpc>
                <a:spcPct val="120000"/>
              </a:lnSpc>
            </a:pPr>
            <a:r>
              <a:rPr lang="vi-VN" sz="1800" dirty="0">
                <a:solidFill>
                  <a:srgbClr val="24292E"/>
                </a:solidFill>
                <a:latin typeface="Segoe UI" panose="020B0502040204020203" pitchFamily="34" charset="0"/>
                <a:ea typeface="Times New Roman" panose="02020603050405020304" pitchFamily="18" charset="0"/>
              </a:rPr>
              <a:t>Mỗi thực thể JPA phải có một khóa chính. </a:t>
            </a:r>
            <a:endParaRPr lang="en-US" sz="1800" dirty="0" smtClean="0">
              <a:solidFill>
                <a:srgbClr val="24292E"/>
              </a:solidFill>
              <a:latin typeface="Segoe UI" panose="020B0502040204020203" pitchFamily="34" charset="0"/>
              <a:ea typeface="Times New Roman" panose="02020603050405020304" pitchFamily="18" charset="0"/>
            </a:endParaRPr>
          </a:p>
          <a:p>
            <a:pPr algn="just">
              <a:lnSpc>
                <a:spcPct val="120000"/>
              </a:lnSpc>
            </a:pPr>
            <a:r>
              <a:rPr lang="vi-VN" sz="1800" dirty="0" smtClean="0">
                <a:solidFill>
                  <a:srgbClr val="24292E"/>
                </a:solidFill>
                <a:latin typeface="Segoe UI" panose="020B0502040204020203" pitchFamily="34" charset="0"/>
                <a:ea typeface="Times New Roman" panose="02020603050405020304" pitchFamily="18" charset="0"/>
              </a:rPr>
              <a:t>Một </a:t>
            </a:r>
            <a:r>
              <a:rPr lang="vi-VN" sz="1800" dirty="0">
                <a:solidFill>
                  <a:srgbClr val="24292E"/>
                </a:solidFill>
                <a:latin typeface="Segoe UI" panose="020B0502040204020203" pitchFamily="34" charset="0"/>
                <a:ea typeface="Times New Roman" panose="02020603050405020304" pitchFamily="18" charset="0"/>
              </a:rPr>
              <a:t>thực thể có thể có khóa chính đơn giản hoặc khóa tổng hợp</a:t>
            </a:r>
            <a:r>
              <a:rPr lang="vi-VN" sz="1800" dirty="0" smtClean="0">
                <a:solidFill>
                  <a:srgbClr val="24292E"/>
                </a:solidFill>
                <a:latin typeface="Segoe UI" panose="020B0502040204020203" pitchFamily="34" charset="0"/>
                <a:ea typeface="Times New Roman" panose="02020603050405020304" pitchFamily="18" charset="0"/>
              </a:rPr>
              <a:t>.</a:t>
            </a:r>
            <a:endParaRPr lang="vi-VN" sz="1800" dirty="0">
              <a:solidFill>
                <a:srgbClr val="24292E"/>
              </a:solidFill>
              <a:latin typeface="Segoe UI" panose="020B0502040204020203" pitchFamily="34" charset="0"/>
              <a:ea typeface="Times New Roman" panose="02020603050405020304" pitchFamily="18" charset="0"/>
            </a:endParaRPr>
          </a:p>
        </p:txBody>
      </p:sp>
      <p:sp>
        <p:nvSpPr>
          <p:cNvPr id="8" name="Rectangle 7"/>
          <p:cNvSpPr/>
          <p:nvPr/>
        </p:nvSpPr>
        <p:spPr>
          <a:xfrm>
            <a:off x="197502" y="2021622"/>
            <a:ext cx="2133918"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đơn</a:t>
            </a:r>
            <a:endParaRPr lang="en-US" sz="1800" dirty="0"/>
          </a:p>
        </p:txBody>
      </p:sp>
      <p:sp>
        <p:nvSpPr>
          <p:cNvPr id="9" name="Rectangle 8"/>
          <p:cNvSpPr/>
          <p:nvPr/>
        </p:nvSpPr>
        <p:spPr>
          <a:xfrm>
            <a:off x="1600200" y="2468421"/>
            <a:ext cx="5943600" cy="957634"/>
          </a:xfrm>
          <a:prstGeom prst="rect">
            <a:avLst/>
          </a:prstGeom>
          <a:ln>
            <a:solidFill>
              <a:srgbClr val="FF0000"/>
            </a:solidFill>
          </a:ln>
        </p:spPr>
        <p:txBody>
          <a:bodyPr wrap="square">
            <a:spAutoFit/>
          </a:bodyPr>
          <a:lstStyle/>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strategy</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IDENTITY</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10" name="Rectangle 9"/>
          <p:cNvSpPr/>
          <p:nvPr/>
        </p:nvSpPr>
        <p:spPr>
          <a:xfrm>
            <a:off x="266082" y="3545622"/>
            <a:ext cx="712054"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pic>
        <p:nvPicPr>
          <p:cNvPr id="2" name="Picture 1"/>
          <p:cNvPicPr>
            <a:picLocks noChangeAspect="1"/>
          </p:cNvPicPr>
          <p:nvPr/>
        </p:nvPicPr>
        <p:blipFill>
          <a:blip r:embed="rId2"/>
          <a:stretch>
            <a:fillRect/>
          </a:stretch>
        </p:blipFill>
        <p:spPr>
          <a:xfrm>
            <a:off x="1590290" y="3843280"/>
            <a:ext cx="5939793" cy="873499"/>
          </a:xfrm>
          <a:prstGeom prst="rect">
            <a:avLst/>
          </a:prstGeom>
          <a:ln>
            <a:solidFill>
              <a:srgbClr val="FF0000"/>
            </a:solidFill>
          </a:ln>
        </p:spPr>
      </p:pic>
    </p:spTree>
    <p:extLst>
      <p:ext uri="{BB962C8B-B14F-4D97-AF65-F5344CB8AC3E}">
        <p14:creationId xmlns:p14="http://schemas.microsoft.com/office/powerpoint/2010/main" val="4122788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1966" y="1219865"/>
            <a:ext cx="8886862" cy="1338828"/>
          </a:xfrm>
          <a:prstGeom prst="rect">
            <a:avLst/>
          </a:prstGeom>
        </p:spPr>
        <p:txBody>
          <a:bodyPr wrap="square">
            <a:spAutoFit/>
          </a:bodyPr>
          <a:lstStyle/>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Các khóa chính tổng hợp được sử dụng khi một khóa chính bao gồm nhiều thuộc tính, tương ứng với một tập hợp các thuộc tính hoặc trường liên tục duy nhất. </a:t>
            </a:r>
            <a:endParaRPr lang="en-US" sz="1800" dirty="0" smtClean="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Các </a:t>
            </a:r>
            <a:r>
              <a:rPr lang="vi-VN" sz="1800" dirty="0">
                <a:latin typeface="Segoe UI" panose="020B0502040204020203" pitchFamily="34" charset="0"/>
                <a:ea typeface="Times New Roman" panose="02020603050405020304" pitchFamily="18" charset="0"/>
                <a:cs typeface="Times New Roman" panose="02020603050405020304" pitchFamily="18" charset="0"/>
              </a:rPr>
              <a:t>khóa chính tổng hợp phải được xác định trong một lớp khóa chính</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p>
        </p:txBody>
      </p:sp>
      <p:pic>
        <p:nvPicPr>
          <p:cNvPr id="2" name="Picture 1"/>
          <p:cNvPicPr>
            <a:picLocks noChangeAspect="1"/>
          </p:cNvPicPr>
          <p:nvPr/>
        </p:nvPicPr>
        <p:blipFill rotWithShape="1">
          <a:blip r:embed="rId2"/>
          <a:srcRect l="8889" t="18735"/>
          <a:stretch/>
        </p:blipFill>
        <p:spPr>
          <a:xfrm>
            <a:off x="2011678" y="2743198"/>
            <a:ext cx="4784180" cy="2400301"/>
          </a:xfrm>
          <a:prstGeom prst="rect">
            <a:avLst/>
          </a:prstGeom>
        </p:spPr>
      </p:pic>
    </p:spTree>
    <p:extLst>
      <p:ext uri="{BB962C8B-B14F-4D97-AF65-F5344CB8AC3E}">
        <p14:creationId xmlns:p14="http://schemas.microsoft.com/office/powerpoint/2010/main" val="3623153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3416320"/>
          </a:xfrm>
          <a:prstGeom prst="rect">
            <a:avLst/>
          </a:prstGeom>
        </p:spPr>
        <p:txBody>
          <a:bodyPr wrap="square">
            <a:spAutoFit/>
          </a:bodyPr>
          <a:lstStyle/>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Kiểu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dữ</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liệu</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k</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hóa chính</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phải</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là</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Các kiểu nguyên thủy Java</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Các loại trình bao bọc nguyên thủy của Java</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java.lang.String</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java.util.Date (kiểu thời gian phải là NGÀY)</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java.sql.Date</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java.math.BigDecimal</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java.math.BigInteger</a:t>
            </a:r>
          </a:p>
        </p:txBody>
      </p:sp>
    </p:spTree>
    <p:extLst>
      <p:ext uri="{BB962C8B-B14F-4D97-AF65-F5344CB8AC3E}">
        <p14:creationId xmlns:p14="http://schemas.microsoft.com/office/powerpoint/2010/main" val="33814230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L</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ớp </a:t>
            </a:r>
            <a:r>
              <a:rPr lang="vi-VN" sz="1800" dirty="0">
                <a:latin typeface="Segoe UI" panose="020B0502040204020203" pitchFamily="34" charset="0"/>
                <a:ea typeface="Times New Roman" panose="02020603050405020304" pitchFamily="18" charset="0"/>
                <a:cs typeface="Times New Roman" panose="02020603050405020304" pitchFamily="18" charset="0"/>
              </a:rPr>
              <a:t>khóa chính phải đáp </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ứng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yêu</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cầu</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Phạm </a:t>
            </a:r>
            <a:r>
              <a:rPr lang="vi-VN" sz="1800" dirty="0">
                <a:latin typeface="Segoe UI" panose="020B0502040204020203" pitchFamily="34" charset="0"/>
                <a:ea typeface="Times New Roman" panose="02020603050405020304" pitchFamily="18" charset="0"/>
                <a:cs typeface="Times New Roman" panose="02020603050405020304" pitchFamily="18" charset="0"/>
              </a:rPr>
              <a:t>vi truy cập của lớp </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là </a:t>
            </a:r>
            <a:r>
              <a:rPr lang="vi-VN" sz="1800" dirty="0">
                <a:latin typeface="Segoe UI" panose="020B0502040204020203" pitchFamily="34" charset="0"/>
                <a:ea typeface="Times New Roman" panose="02020603050405020304" pitchFamily="18" charset="0"/>
                <a:cs typeface="Times New Roman" panose="02020603050405020304" pitchFamily="18" charset="0"/>
              </a:rPr>
              <a:t>public.</a:t>
            </a: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Phạm</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vi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truy</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cập</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c</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ác </a:t>
            </a:r>
            <a:r>
              <a:rPr lang="vi-VN" sz="1800" dirty="0">
                <a:latin typeface="Segoe UI" panose="020B0502040204020203" pitchFamily="34" charset="0"/>
                <a:ea typeface="Times New Roman" panose="02020603050405020304" pitchFamily="18" charset="0"/>
                <a:cs typeface="Times New Roman" panose="02020603050405020304" pitchFamily="18" charset="0"/>
              </a:rPr>
              <a:t>thuộc tính </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phải </a:t>
            </a:r>
            <a:r>
              <a:rPr lang="vi-VN" sz="1800" dirty="0">
                <a:latin typeface="Segoe UI" panose="020B0502040204020203" pitchFamily="34" charset="0"/>
                <a:ea typeface="Times New Roman" panose="02020603050405020304" pitchFamily="18" charset="0"/>
                <a:cs typeface="Times New Roman" panose="02020603050405020304" pitchFamily="18" charset="0"/>
              </a:rPr>
              <a:t>là public or protected </a:t>
            </a: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P</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hải </a:t>
            </a:r>
            <a:r>
              <a:rPr lang="vi-VN" sz="1800" dirty="0">
                <a:latin typeface="Segoe UI" panose="020B0502040204020203" pitchFamily="34" charset="0"/>
                <a:ea typeface="Times New Roman" panose="02020603050405020304" pitchFamily="18" charset="0"/>
                <a:cs typeface="Times New Roman" panose="02020603050405020304" pitchFamily="18" charset="0"/>
              </a:rPr>
              <a:t>có hàm tạo mặc định public.</a:t>
            </a: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P</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hải </a:t>
            </a:r>
            <a:r>
              <a:rPr lang="vi-VN" sz="1800" dirty="0">
                <a:latin typeface="Segoe UI" panose="020B0502040204020203" pitchFamily="34" charset="0"/>
                <a:ea typeface="Times New Roman" panose="02020603050405020304" pitchFamily="18" charset="0"/>
                <a:cs typeface="Times New Roman" panose="02020603050405020304" pitchFamily="18" charset="0"/>
              </a:rPr>
              <a:t>triển khai các phương thức hashCode() và equals(Object other).</a:t>
            </a: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P</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hải </a:t>
            </a:r>
            <a:r>
              <a:rPr lang="vi-VN" sz="1800" dirty="0">
                <a:latin typeface="Segoe UI" panose="020B0502040204020203" pitchFamily="34" charset="0"/>
                <a:ea typeface="Times New Roman" panose="02020603050405020304" pitchFamily="18" charset="0"/>
                <a:cs typeface="Times New Roman" panose="02020603050405020304" pitchFamily="18" charset="0"/>
              </a:rPr>
              <a:t>được tuần tự hóa (serializable</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2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L</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ớp </a:t>
            </a:r>
            <a:r>
              <a:rPr lang="vi-VN" sz="1800" dirty="0">
                <a:latin typeface="Segoe UI" panose="020B0502040204020203" pitchFamily="34" charset="0"/>
                <a:ea typeface="Times New Roman" panose="02020603050405020304" pitchFamily="18" charset="0"/>
                <a:cs typeface="Times New Roman" panose="02020603050405020304" pitchFamily="18" charset="0"/>
              </a:rPr>
              <a:t>khóa chính phải đáp </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ứng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yêu</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cầu</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vi-VN" sz="1800" dirty="0">
                <a:latin typeface="Segoe UI" panose="020B0502040204020203" pitchFamily="34" charset="0"/>
                <a:ea typeface="Times New Roman" panose="02020603050405020304" pitchFamily="18" charset="0"/>
                <a:cs typeface="Times New Roman" panose="02020603050405020304" pitchFamily="18" charset="0"/>
              </a:rPr>
              <a:t>Khóa chính tổng hợp phải được biểu diễn và ánh xạ tới nhiều trường hoặc thuộc tính của lớp thực thể hoặc phải được biểu diễn và ánh xạ dưới dạng lớp có thể nhúng.</a:t>
            </a:r>
          </a:p>
          <a:p>
            <a:pPr algn="just">
              <a:lnSpc>
                <a:spcPct val="150000"/>
              </a:lnSpc>
            </a:pP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a:t>
            </a:r>
            <a:r>
              <a:rPr lang="vi-VN"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vi-VN" sz="1800" dirty="0">
                <a:latin typeface="Segoe UI" panose="020B0502040204020203" pitchFamily="34" charset="0"/>
                <a:ea typeface="Times New Roman" panose="02020603050405020304" pitchFamily="18" charset="0"/>
                <a:cs typeface="Times New Roman" panose="02020603050405020304" pitchFamily="18" charset="0"/>
              </a:rPr>
              <a:t>Nếu lớp được ánh xạ tới nhiều trường hoặc thuộc tính của lớp thực thể, tên và loại của các trường hoặc thuộc tính khóa chính trong lớp khóa chính phải khớp với tên và loại của lớp thực thể</a:t>
            </a:r>
          </a:p>
        </p:txBody>
      </p:sp>
    </p:spTree>
    <p:extLst>
      <p:ext uri="{BB962C8B-B14F-4D97-AF65-F5344CB8AC3E}">
        <p14:creationId xmlns:p14="http://schemas.microsoft.com/office/powerpoint/2010/main" val="11056129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1: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6271260" cy="1335622"/>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@Embeddable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implements</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a:solidFill>
                  <a:srgbClr val="6F42C1"/>
                </a:solidFill>
                <a:latin typeface="Consolas" panose="020B0609020204030204" pitchFamily="49" charset="0"/>
                <a:ea typeface="Times New Roman" panose="02020603050405020304" pitchFamily="18" charset="0"/>
                <a:cs typeface="Courier New" panose="02070309020205020404" pitchFamily="49" charset="0"/>
              </a:rPr>
              <a:t>Serializable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17" name="Rectangle 16"/>
          <p:cNvSpPr/>
          <p:nvPr/>
        </p:nvSpPr>
        <p:spPr>
          <a:xfrm>
            <a:off x="1409700" y="2982039"/>
            <a:ext cx="6339840" cy="2092881"/>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implements</a:t>
            </a: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6F42C1"/>
                </a:solidFill>
                <a:latin typeface="Consolas" panose="020B0609020204030204" pitchFamily="49" charset="0"/>
                <a:ea typeface="Times New Roman" panose="02020603050405020304" pitchFamily="18" charset="0"/>
                <a:cs typeface="Courier New" panose="02070309020205020404" pitchFamily="49" charset="0"/>
              </a:rPr>
              <a:t>Serializable</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err="1"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primaryKey</a:t>
            </a: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EmbeddedId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err="1" smtClean="0">
                <a:solidFill>
                  <a:srgbClr val="6F42C1"/>
                </a:solidFill>
                <a:latin typeface="Consolas" panose="020B0609020204030204" pitchFamily="49" charset="0"/>
                <a:ea typeface="Times New Roman" panose="02020603050405020304" pitchFamily="18" charset="0"/>
                <a:cs typeface="Courier New" panose="02070309020205020404" pitchFamily="49" charset="0"/>
              </a:rPr>
              <a:t>getPrimaryKey</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return</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4292E"/>
                </a:solidFill>
                <a:latin typeface="Consolas" panose="020B0609020204030204" pitchFamily="49" charset="0"/>
                <a:ea typeface="Times New Roman" panose="02020603050405020304" pitchFamily="18" charset="0"/>
                <a:cs typeface="Courier New" panose="02070309020205020404" pitchFamily="49" charset="0"/>
              </a:rPr>
              <a:t>primaryKey</a:t>
            </a: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8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8507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06062" y="1130082"/>
            <a:ext cx="2063385" cy="338554"/>
          </a:xfrm>
          <a:prstGeom prst="rect">
            <a:avLst/>
          </a:prstGeom>
        </p:spPr>
        <p:txBody>
          <a:bodyPr wrap="none">
            <a:spAutoFit/>
          </a:bodyPr>
          <a:lstStyle/>
          <a:p>
            <a:r>
              <a:rPr lang="en-US" sz="16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dụ</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tổng</a:t>
            </a:r>
            <a:r>
              <a:rPr lang="en-US" sz="16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latin typeface="Segoe UI" panose="020B0502040204020203" pitchFamily="34" charset="0"/>
                <a:ea typeface="Times New Roman" panose="02020603050405020304" pitchFamily="18" charset="0"/>
                <a:cs typeface="Times New Roman" panose="02020603050405020304" pitchFamily="18" charset="0"/>
              </a:rPr>
              <a:t>hợp</a:t>
            </a:r>
            <a:endParaRPr lang="en-US" sz="1600" dirty="0"/>
          </a:p>
        </p:txBody>
      </p:sp>
      <p:pic>
        <p:nvPicPr>
          <p:cNvPr id="2" name="Picture 1"/>
          <p:cNvPicPr>
            <a:picLocks noChangeAspect="1"/>
          </p:cNvPicPr>
          <p:nvPr/>
        </p:nvPicPr>
        <p:blipFill>
          <a:blip r:embed="rId2"/>
          <a:stretch>
            <a:fillRect/>
          </a:stretch>
        </p:blipFill>
        <p:spPr>
          <a:xfrm>
            <a:off x="204375" y="1485900"/>
            <a:ext cx="3676961" cy="3558540"/>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4432519" y="1702582"/>
            <a:ext cx="4400155" cy="3120877"/>
          </a:xfrm>
          <a:prstGeom prst="rect">
            <a:avLst/>
          </a:prstGeom>
          <a:ln>
            <a:solidFill>
              <a:srgbClr val="FF0000"/>
            </a:solidFill>
          </a:ln>
        </p:spPr>
      </p:pic>
    </p:spTree>
    <p:extLst>
      <p:ext uri="{BB962C8B-B14F-4D97-AF65-F5344CB8AC3E}">
        <p14:creationId xmlns:p14="http://schemas.microsoft.com/office/powerpoint/2010/main" val="2320736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a:t>JDBC</a:t>
            </a:r>
            <a:endParaRPr lang="en-US" altLang="en-US" sz="2200" dirty="0"/>
          </a:p>
        </p:txBody>
      </p:sp>
      <p:pic>
        <p:nvPicPr>
          <p:cNvPr id="7" name="Picture 6"/>
          <p:cNvPicPr>
            <a:picLocks noChangeAspect="1"/>
          </p:cNvPicPr>
          <p:nvPr/>
        </p:nvPicPr>
        <p:blipFill rotWithShape="1">
          <a:blip r:embed="rId2"/>
          <a:srcRect l="7834" t="11389" r="3886"/>
          <a:stretch/>
        </p:blipFill>
        <p:spPr>
          <a:xfrm>
            <a:off x="5920741" y="1244853"/>
            <a:ext cx="3139439" cy="3822447"/>
          </a:xfrm>
          <a:prstGeom prst="rect">
            <a:avLst/>
          </a:prstGeom>
        </p:spPr>
      </p:pic>
      <p:sp>
        <p:nvSpPr>
          <p:cNvPr id="9" name="Rectangle 8"/>
          <p:cNvSpPr/>
          <p:nvPr/>
        </p:nvSpPr>
        <p:spPr>
          <a:xfrm>
            <a:off x="129540" y="1374936"/>
            <a:ext cx="5585460" cy="3400867"/>
          </a:xfrm>
          <a:prstGeom prst="rect">
            <a:avLst/>
          </a:prstGeom>
        </p:spPr>
        <p:txBody>
          <a:bodyPr wrap="square">
            <a:spAutoFit/>
          </a:bodyPr>
          <a:lstStyle/>
          <a:p>
            <a:pPr algn="just">
              <a:lnSpc>
                <a:spcPct val="107000"/>
              </a:lnSpc>
              <a:spcAft>
                <a:spcPts val="8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(Java Database Connectivity)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API Java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vấn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sử</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chương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cần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thiết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sự</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giúp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API JDBC.</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lớp và giao diện của JDBC cho phép ứng dụng gửi các yêu cầu do người dùng thực hiện đến cơ sở dữ liệu đã chỉ định.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hệ quản trị cơ sở dữ liệu chính được hỗ trợ như </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MySQL,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Oracle, SQL Server, DB2 và nhiều cơ sở dữ liệu khác.</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7516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2: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6271260" cy="1086964"/>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17" name="Rectangle 16"/>
          <p:cNvSpPr/>
          <p:nvPr/>
        </p:nvSpPr>
        <p:spPr>
          <a:xfrm>
            <a:off x="1409700" y="2773620"/>
            <a:ext cx="6339840" cy="2318070"/>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6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IdClass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class)</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8531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dụ</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38113399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dụ</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3736161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Dữ liệu Spring JPA </a:t>
            </a:r>
          </a:p>
        </p:txBody>
      </p:sp>
    </p:spTree>
    <p:extLst>
      <p:ext uri="{BB962C8B-B14F-4D97-AF65-F5344CB8AC3E}">
        <p14:creationId xmlns:p14="http://schemas.microsoft.com/office/powerpoint/2010/main" val="2208561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MỘT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294140"/>
            <a:ext cx="8729133" cy="656013"/>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ORM</a:t>
            </a:r>
            <a:r>
              <a:rPr lang="vi-VN" sz="1600" dirty="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a:t>
            </a:r>
            <a:r>
              <a:rPr lang="vi-VN" sz="1600" dirty="0" smtClean="0">
                <a:solidFill>
                  <a:srgbClr val="343A40"/>
                </a:solidFill>
                <a:latin typeface="Segoe UI" panose="020B0502040204020203" pitchFamily="34" charset="0"/>
                <a:ea typeface="Times New Roman" panose="02020603050405020304" pitchFamily="18" charset="0"/>
              </a:rPr>
              <a:t>Object </a:t>
            </a:r>
            <a:r>
              <a:rPr lang="vi-VN" sz="1600" dirty="0">
                <a:solidFill>
                  <a:srgbClr val="343A40"/>
                </a:solidFill>
                <a:latin typeface="Segoe UI" panose="020B0502040204020203" pitchFamily="34" charset="0"/>
                <a:ea typeface="Times New Roman" panose="02020603050405020304" pitchFamily="18" charset="0"/>
              </a:rPr>
              <a:t>Relational </a:t>
            </a:r>
            <a:r>
              <a:rPr lang="vi-VN" sz="1600" dirty="0" smtClean="0">
                <a:solidFill>
                  <a:srgbClr val="343A40"/>
                </a:solidFill>
                <a:latin typeface="Segoe UI" panose="020B0502040204020203" pitchFamily="34" charset="0"/>
                <a:ea typeface="Times New Roman" panose="02020603050405020304" pitchFamily="18" charset="0"/>
              </a:rPr>
              <a:t>Mapping</a:t>
            </a:r>
            <a:r>
              <a:rPr lang="en-US" sz="1600" dirty="0" smtClean="0">
                <a:solidFill>
                  <a:srgbClr val="343A40"/>
                </a:solidFill>
                <a:latin typeface="Segoe UI" panose="020B0502040204020203" pitchFamily="34" charset="0"/>
                <a:ea typeface="Times New Roman" panose="02020603050405020304" pitchFamily="18" charset="0"/>
              </a:rPr>
              <a:t>)</a:t>
            </a:r>
            <a:r>
              <a:rPr lang="vi-VN" sz="1600" dirty="0" smtClean="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là một công </a:t>
            </a:r>
            <a:r>
              <a:rPr lang="vi-VN" sz="1600" dirty="0" smtClean="0">
                <a:solidFill>
                  <a:srgbClr val="343A40"/>
                </a:solidFill>
                <a:latin typeface="Segoe UI" panose="020B0502040204020203" pitchFamily="34" charset="0"/>
                <a:ea typeface="Times New Roman" panose="02020603050405020304" pitchFamily="18" charset="0"/>
              </a:rPr>
              <a:t>nghệ</a:t>
            </a: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chuyển </a:t>
            </a:r>
            <a:r>
              <a:rPr lang="vi-VN" sz="1600" dirty="0">
                <a:solidFill>
                  <a:srgbClr val="343A40"/>
                </a:solidFill>
                <a:latin typeface="Segoe UI" panose="020B0502040204020203" pitchFamily="34" charset="0"/>
                <a:ea typeface="Times New Roman" panose="02020603050405020304" pitchFamily="18" charset="0"/>
              </a:rPr>
              <a:t>đổi dữ liệu từ ngôn ngữ hướng đối tượng sang </a:t>
            </a:r>
            <a:r>
              <a:rPr lang="en-US" sz="1600" dirty="0" err="1" smtClean="0">
                <a:solidFill>
                  <a:srgbClr val="343A40"/>
                </a:solidFill>
                <a:latin typeface="Segoe UI" panose="020B0502040204020203" pitchFamily="34" charset="0"/>
                <a:ea typeface="Times New Roman" panose="02020603050405020304" pitchFamily="18" charset="0"/>
              </a:rPr>
              <a:t>mô</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hình</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cơ</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sở</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dữ</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liệu</a:t>
            </a:r>
            <a:r>
              <a:rPr lang="vi-VN" sz="1600" dirty="0" smtClean="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quan hệ và ngược </a:t>
            </a:r>
            <a:r>
              <a:rPr lang="vi-VN" sz="1600" dirty="0" smtClean="0">
                <a:solidFill>
                  <a:srgbClr val="343A40"/>
                </a:solidFill>
                <a:latin typeface="Segoe UI" panose="020B0502040204020203" pitchFamily="34" charset="0"/>
                <a:ea typeface="Times New Roman" panose="02020603050405020304" pitchFamily="18" charset="0"/>
              </a:rPr>
              <a:t>lại</a:t>
            </a:r>
            <a:r>
              <a:rPr lang="en-US" sz="1600" dirty="0" smtClean="0">
                <a:solidFill>
                  <a:srgbClr val="343A40"/>
                </a:solidFill>
                <a:latin typeface="Segoe UI" panose="020B0502040204020203" pitchFamily="34" charset="0"/>
                <a:ea typeface="Times New Roman" panose="02020603050405020304" pitchFamily="18" charset="0"/>
              </a:rPr>
              <a:t>.</a:t>
            </a:r>
            <a:endParaRPr lang="en-US" sz="1600" dirty="0"/>
          </a:p>
        </p:txBody>
      </p:sp>
      <p:pic>
        <p:nvPicPr>
          <p:cNvPr id="11" name="Picture 10"/>
          <p:cNvPicPr>
            <a:picLocks noChangeAspect="1"/>
          </p:cNvPicPr>
          <p:nvPr/>
        </p:nvPicPr>
        <p:blipFill>
          <a:blip r:embed="rId2"/>
          <a:stretch>
            <a:fillRect/>
          </a:stretch>
        </p:blipFill>
        <p:spPr>
          <a:xfrm>
            <a:off x="1411813" y="2197058"/>
            <a:ext cx="6185328" cy="2405712"/>
          </a:xfrm>
          <a:prstGeom prst="rect">
            <a:avLst/>
          </a:prstGeom>
        </p:spPr>
      </p:pic>
    </p:spTree>
    <p:extLst>
      <p:ext uri="{BB962C8B-B14F-4D97-AF65-F5344CB8AC3E}">
        <p14:creationId xmlns:p14="http://schemas.microsoft.com/office/powerpoint/2010/main" val="1650801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MỘT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294140"/>
            <a:ext cx="8729133" cy="113261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ORM </a:t>
            </a:r>
            <a:r>
              <a:rPr lang="vi-VN" sz="1600" dirty="0">
                <a:solidFill>
                  <a:srgbClr val="343A40"/>
                </a:solidFill>
                <a:latin typeface="Segoe UI" panose="020B0502040204020203" pitchFamily="34" charset="0"/>
                <a:ea typeface="Times New Roman" panose="02020603050405020304" pitchFamily="18" charset="0"/>
              </a:rPr>
              <a:t>có khả năng </a:t>
            </a:r>
            <a:endParaRPr lang="en-US" sz="1600" dirty="0" smtClean="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Làm</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việc</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với</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các</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hệ</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quản</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trị</a:t>
            </a: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cơ </a:t>
            </a:r>
            <a:r>
              <a:rPr lang="vi-VN" sz="1600" dirty="0">
                <a:solidFill>
                  <a:srgbClr val="343A40"/>
                </a:solidFill>
                <a:latin typeface="Segoe UI" panose="020B0502040204020203" pitchFamily="34" charset="0"/>
                <a:ea typeface="Times New Roman" panose="02020603050405020304" pitchFamily="18" charset="0"/>
              </a:rPr>
              <a:t>sở dữ </a:t>
            </a:r>
            <a:r>
              <a:rPr lang="vi-VN" sz="1600" dirty="0" smtClean="0">
                <a:solidFill>
                  <a:srgbClr val="343A40"/>
                </a:solidFill>
                <a:latin typeface="Segoe UI" panose="020B0502040204020203" pitchFamily="34" charset="0"/>
                <a:ea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như</a:t>
            </a: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SQL </a:t>
            </a:r>
            <a:r>
              <a:rPr lang="vi-VN" sz="1600" dirty="0">
                <a:solidFill>
                  <a:srgbClr val="343A40"/>
                </a:solidFill>
                <a:latin typeface="Segoe UI" panose="020B0502040204020203" pitchFamily="34" charset="0"/>
                <a:ea typeface="Times New Roman" panose="02020603050405020304" pitchFamily="18" charset="0"/>
              </a:rPr>
              <a:t>Server, MySQL, PostgreSQL, </a:t>
            </a:r>
            <a:r>
              <a:rPr lang="vi-VN" sz="1600" dirty="0" smtClean="0">
                <a:solidFill>
                  <a:srgbClr val="343A40"/>
                </a:solidFill>
                <a:latin typeface="Segoe UI" panose="020B0502040204020203" pitchFamily="34" charset="0"/>
                <a:ea typeface="Times New Roman" panose="02020603050405020304" pitchFamily="18" charset="0"/>
              </a:rPr>
              <a:t>… </a:t>
            </a:r>
            <a:endParaRPr lang="en-US" sz="1600" dirty="0" smtClean="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X</a:t>
            </a:r>
            <a:r>
              <a:rPr lang="vi-VN" sz="1600" dirty="0" smtClean="0">
                <a:solidFill>
                  <a:srgbClr val="343A40"/>
                </a:solidFill>
                <a:latin typeface="Segoe UI" panose="020B0502040204020203" pitchFamily="34" charset="0"/>
                <a:ea typeface="Times New Roman" panose="02020603050405020304" pitchFamily="18" charset="0"/>
              </a:rPr>
              <a:t>ử </a:t>
            </a:r>
            <a:r>
              <a:rPr lang="vi-VN" sz="1600" dirty="0">
                <a:solidFill>
                  <a:srgbClr val="343A40"/>
                </a:solidFill>
                <a:latin typeface="Segoe UI" panose="020B0502040204020203" pitchFamily="34" charset="0"/>
                <a:ea typeface="Times New Roman" panose="02020603050405020304" pitchFamily="18" charset="0"/>
              </a:rPr>
              <a:t>lý các thao </a:t>
            </a:r>
            <a:r>
              <a:rPr lang="vi-VN" sz="1600" dirty="0" smtClean="0">
                <a:solidFill>
                  <a:srgbClr val="343A40"/>
                </a:solidFill>
                <a:latin typeface="Segoe UI" panose="020B0502040204020203" pitchFamily="34" charset="0"/>
                <a:ea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INSERT</a:t>
            </a:r>
            <a:r>
              <a:rPr lang="vi-VN" sz="1600" dirty="0">
                <a:solidFill>
                  <a:srgbClr val="343A40"/>
                </a:solidFill>
                <a:latin typeface="Segoe UI" panose="020B0502040204020203" pitchFamily="34" charset="0"/>
                <a:ea typeface="Times New Roman" panose="02020603050405020304" pitchFamily="18" charset="0"/>
              </a:rPr>
              <a:t>, UPDATE, DELETE, SELECT, </a:t>
            </a:r>
            <a:r>
              <a:rPr lang="vi-VN" sz="1600" dirty="0" smtClean="0">
                <a:solidFill>
                  <a:srgbClr val="343A40"/>
                </a:solidFill>
                <a:latin typeface="Segoe UI" panose="020B0502040204020203" pitchFamily="34" charset="0"/>
                <a:ea typeface="Times New Roman" panose="02020603050405020304" pitchFamily="18" charset="0"/>
              </a:rPr>
              <a:t>…</a:t>
            </a:r>
            <a:endParaRPr lang="en-US" sz="1600" dirty="0"/>
          </a:p>
        </p:txBody>
      </p:sp>
      <p:pic>
        <p:nvPicPr>
          <p:cNvPr id="5" name="Picture 4"/>
          <p:cNvPicPr>
            <a:picLocks noChangeAspect="1"/>
          </p:cNvPicPr>
          <p:nvPr/>
        </p:nvPicPr>
        <p:blipFill>
          <a:blip r:embed="rId2"/>
          <a:stretch>
            <a:fillRect/>
          </a:stretch>
        </p:blipFill>
        <p:spPr>
          <a:xfrm>
            <a:off x="1211912" y="2398852"/>
            <a:ext cx="6866615" cy="2696942"/>
          </a:xfrm>
          <a:prstGeom prst="rect">
            <a:avLst/>
          </a:prstGeom>
        </p:spPr>
      </p:pic>
    </p:spTree>
    <p:extLst>
      <p:ext uri="{BB962C8B-B14F-4D97-AF65-F5344CB8AC3E}">
        <p14:creationId xmlns:p14="http://schemas.microsoft.com/office/powerpoint/2010/main" val="685291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MỘT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294140"/>
            <a:ext cx="8729133" cy="830997"/>
          </a:xfrm>
          <a:prstGeom prst="rect">
            <a:avLst/>
          </a:prstGeom>
        </p:spPr>
        <p:txBody>
          <a:bodyPr wrap="square">
            <a:spAutoFit/>
          </a:bodyPr>
          <a:lstStyle/>
          <a:p>
            <a:pPr algn="just">
              <a:lnSpc>
                <a:spcPct val="150000"/>
              </a:lnSpc>
              <a:spcBef>
                <a:spcPts val="300"/>
              </a:spcBef>
              <a:spcAft>
                <a:spcPts val="300"/>
              </a:spcAft>
            </a:pPr>
            <a:r>
              <a:rPr lang="en-US" sz="1600" b="1" dirty="0" smtClean="0">
                <a:solidFill>
                  <a:srgbClr val="343A40"/>
                </a:solidFill>
                <a:latin typeface="Segoe UI" panose="020B0502040204020203" pitchFamily="34" charset="0"/>
                <a:ea typeface="Times New Roman" panose="02020603050405020304" pitchFamily="18" charset="0"/>
              </a:rPr>
              <a:t>J</a:t>
            </a:r>
            <a:r>
              <a:rPr lang="vi-VN" sz="1600" b="1" dirty="0" smtClean="0">
                <a:solidFill>
                  <a:srgbClr val="343A40"/>
                </a:solidFill>
                <a:latin typeface="Segoe UI" panose="020B0502040204020203" pitchFamily="34" charset="0"/>
                <a:ea typeface="Times New Roman" panose="02020603050405020304" pitchFamily="18" charset="0"/>
              </a:rPr>
              <a:t>PA</a:t>
            </a:r>
            <a:r>
              <a:rPr lang="vi-VN" sz="1600" dirty="0" smtClean="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a:t>
            </a:r>
            <a:r>
              <a:rPr lang="vi-VN" sz="1600" dirty="0" smtClean="0">
                <a:solidFill>
                  <a:srgbClr val="343A40"/>
                </a:solidFill>
                <a:latin typeface="Segoe UI" panose="020B0502040204020203" pitchFamily="34" charset="0"/>
                <a:ea typeface="Times New Roman" panose="02020603050405020304" pitchFamily="18" charset="0"/>
              </a:rPr>
              <a:t>Java </a:t>
            </a:r>
            <a:r>
              <a:rPr lang="vi-VN" sz="1600" dirty="0">
                <a:solidFill>
                  <a:srgbClr val="343A40"/>
                </a:solidFill>
                <a:latin typeface="Segoe UI" panose="020B0502040204020203" pitchFamily="34" charset="0"/>
                <a:ea typeface="Times New Roman" panose="02020603050405020304" pitchFamily="18" charset="0"/>
              </a:rPr>
              <a:t>Persistence </a:t>
            </a:r>
            <a:r>
              <a:rPr lang="vi-VN" sz="1600" dirty="0" smtClean="0">
                <a:solidFill>
                  <a:srgbClr val="343A40"/>
                </a:solidFill>
                <a:latin typeface="Segoe UI" panose="020B0502040204020203" pitchFamily="34" charset="0"/>
                <a:ea typeface="Times New Roman" panose="02020603050405020304" pitchFamily="18" charset="0"/>
              </a:rPr>
              <a:t>API</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L</a:t>
            </a:r>
            <a:r>
              <a:rPr lang="vi-VN" sz="1600" dirty="0" smtClean="0">
                <a:solidFill>
                  <a:srgbClr val="343A40"/>
                </a:solidFill>
                <a:latin typeface="Segoe UI" panose="020B0502040204020203" pitchFamily="34" charset="0"/>
                <a:ea typeface="Times New Roman" panose="02020603050405020304" pitchFamily="18" charset="0"/>
              </a:rPr>
              <a:t>à </a:t>
            </a:r>
            <a:r>
              <a:rPr lang="vi-VN" sz="1600" dirty="0">
                <a:solidFill>
                  <a:srgbClr val="343A40"/>
                </a:solidFill>
                <a:latin typeface="Segoe UI" panose="020B0502040204020203" pitchFamily="34" charset="0"/>
                <a:ea typeface="Times New Roman" panose="02020603050405020304" pitchFamily="18" charset="0"/>
              </a:rPr>
              <a:t>một đặc tả </a:t>
            </a:r>
            <a:r>
              <a:rPr lang="vi-VN" sz="1600" dirty="0" smtClean="0">
                <a:solidFill>
                  <a:srgbClr val="343A40"/>
                </a:solidFill>
                <a:latin typeface="Segoe UI" panose="020B0502040204020203" pitchFamily="34" charset="0"/>
                <a:ea typeface="Times New Roman" panose="02020603050405020304" pitchFamily="18" charset="0"/>
              </a:rPr>
              <a:t>cho </a:t>
            </a:r>
            <a:r>
              <a:rPr lang="vi-VN" sz="1600" dirty="0">
                <a:solidFill>
                  <a:srgbClr val="343A40"/>
                </a:solidFill>
                <a:latin typeface="Segoe UI" panose="020B0502040204020203" pitchFamily="34" charset="0"/>
                <a:ea typeface="Times New Roman" panose="02020603050405020304" pitchFamily="18" charset="0"/>
              </a:rPr>
              <a:t>việc ánh xạ giữa các đối tượng Java với cơ sở dữ liệu quan hệ sử dụng công nghệ </a:t>
            </a:r>
            <a:r>
              <a:rPr lang="vi-VN" sz="1600" dirty="0" smtClean="0">
                <a:solidFill>
                  <a:srgbClr val="343A40"/>
                </a:solidFill>
                <a:latin typeface="Segoe UI" panose="020B0502040204020203" pitchFamily="34" charset="0"/>
                <a:ea typeface="Times New Roman" panose="02020603050405020304" pitchFamily="18" charset="0"/>
              </a:rPr>
              <a:t>ORM </a:t>
            </a:r>
            <a:endParaRPr lang="en-US" sz="1600" dirty="0"/>
          </a:p>
        </p:txBody>
      </p:sp>
      <p:pic>
        <p:nvPicPr>
          <p:cNvPr id="2" name="Picture 1"/>
          <p:cNvPicPr>
            <a:picLocks noChangeAspect="1"/>
          </p:cNvPicPr>
          <p:nvPr/>
        </p:nvPicPr>
        <p:blipFill>
          <a:blip r:embed="rId2"/>
          <a:stretch>
            <a:fillRect/>
          </a:stretch>
        </p:blipFill>
        <p:spPr>
          <a:xfrm>
            <a:off x="1329689" y="2068830"/>
            <a:ext cx="5890311" cy="3006090"/>
          </a:xfrm>
          <a:prstGeom prst="rect">
            <a:avLst/>
          </a:prstGeom>
        </p:spPr>
      </p:pic>
    </p:spTree>
    <p:extLst>
      <p:ext uri="{BB962C8B-B14F-4D97-AF65-F5344CB8AC3E}">
        <p14:creationId xmlns:p14="http://schemas.microsoft.com/office/powerpoint/2010/main" val="2468402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MỘT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45626" y="1187460"/>
            <a:ext cx="8729133" cy="830997"/>
          </a:xfrm>
          <a:prstGeom prst="rect">
            <a:avLst/>
          </a:prstGeom>
        </p:spPr>
        <p:txBody>
          <a:bodyPr wrap="square">
            <a:spAutoFit/>
          </a:bodyPr>
          <a:lstStyle/>
          <a:p>
            <a:pPr algn="just">
              <a:lnSpc>
                <a:spcPct val="150000"/>
              </a:lnSpc>
              <a:spcBef>
                <a:spcPts val="300"/>
              </a:spcBef>
              <a:spcAft>
                <a:spcPts val="300"/>
              </a:spcAft>
            </a:pPr>
            <a:r>
              <a:rPr lang="en-US" sz="1600" b="1" dirty="0" smtClean="0">
                <a:solidFill>
                  <a:srgbClr val="343A40"/>
                </a:solidFill>
                <a:latin typeface="Segoe UI" panose="020B0502040204020203" pitchFamily="34" charset="0"/>
                <a:ea typeface="Times New Roman" panose="02020603050405020304" pitchFamily="18" charset="0"/>
              </a:rPr>
              <a:t>J</a:t>
            </a:r>
            <a:r>
              <a:rPr lang="vi-VN" sz="1600" b="1" dirty="0" smtClean="0">
                <a:solidFill>
                  <a:srgbClr val="343A40"/>
                </a:solidFill>
                <a:latin typeface="Segoe UI" panose="020B0502040204020203" pitchFamily="34" charset="0"/>
                <a:ea typeface="Times New Roman" panose="02020603050405020304" pitchFamily="18" charset="0"/>
              </a:rPr>
              <a:t>PA</a:t>
            </a:r>
            <a:r>
              <a:rPr lang="vi-VN" sz="1600" dirty="0" smtClean="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a:t>
            </a:r>
            <a:r>
              <a:rPr lang="vi-VN" sz="1600" dirty="0" smtClean="0">
                <a:solidFill>
                  <a:srgbClr val="343A40"/>
                </a:solidFill>
                <a:latin typeface="Segoe UI" panose="020B0502040204020203" pitchFamily="34" charset="0"/>
                <a:ea typeface="Times New Roman" panose="02020603050405020304" pitchFamily="18" charset="0"/>
              </a:rPr>
              <a:t>Java </a:t>
            </a:r>
            <a:r>
              <a:rPr lang="vi-VN" sz="1600" dirty="0">
                <a:solidFill>
                  <a:srgbClr val="343A40"/>
                </a:solidFill>
                <a:latin typeface="Segoe UI" panose="020B0502040204020203" pitchFamily="34" charset="0"/>
                <a:ea typeface="Times New Roman" panose="02020603050405020304" pitchFamily="18" charset="0"/>
              </a:rPr>
              <a:t>Persistence </a:t>
            </a:r>
            <a:r>
              <a:rPr lang="vi-VN" sz="1600" dirty="0" smtClean="0">
                <a:solidFill>
                  <a:srgbClr val="343A40"/>
                </a:solidFill>
                <a:latin typeface="Segoe UI" panose="020B0502040204020203" pitchFamily="34" charset="0"/>
                <a:ea typeface="Times New Roman" panose="02020603050405020304" pitchFamily="18" charset="0"/>
              </a:rPr>
              <a:t>API</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gồm</a:t>
            </a: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tập </a:t>
            </a:r>
            <a:r>
              <a:rPr lang="vi-VN" sz="1600" dirty="0">
                <a:solidFill>
                  <a:srgbClr val="343A40"/>
                </a:solidFill>
                <a:latin typeface="Segoe UI" panose="020B0502040204020203" pitchFamily="34" charset="0"/>
                <a:ea typeface="Times New Roman" panose="02020603050405020304" pitchFamily="18" charset="0"/>
              </a:rPr>
              <a:t>hợp các lớp và phương thức để lưu trữ liên tục lượng dữ liệu khổng lồ vào cơ sở dữ </a:t>
            </a:r>
            <a:r>
              <a:rPr lang="vi-VN" sz="1600" dirty="0" smtClean="0">
                <a:solidFill>
                  <a:srgbClr val="343A40"/>
                </a:solidFill>
                <a:latin typeface="Segoe UI" panose="020B0502040204020203" pitchFamily="34" charset="0"/>
                <a:ea typeface="Times New Roman" panose="02020603050405020304" pitchFamily="18" charset="0"/>
              </a:rPr>
              <a:t>liệu.</a:t>
            </a:r>
            <a:endParaRPr lang="en-US" sz="1600" dirty="0"/>
          </a:p>
        </p:txBody>
      </p:sp>
      <p:pic>
        <p:nvPicPr>
          <p:cNvPr id="1026" name="Picture 2" descr="jpa-architect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95" y="1971042"/>
            <a:ext cx="6245225" cy="317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4765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MỤC </a:t>
            </a:r>
            <a:r>
              <a:rPr lang="en-US" altLang="en-US" sz="2200" dirty="0" err="1" smtClean="0"/>
              <a:t>ĐÍCH</a:t>
            </a:r>
            <a:r>
              <a:rPr lang="en-US" altLang="en-US" sz="2200" dirty="0" smtClean="0"/>
              <a:t> SỬ </a:t>
            </a:r>
            <a:r>
              <a:rPr lang="en-US" altLang="en-US" sz="2200" dirty="0" err="1" smtClean="0"/>
              <a:t>DỤNG</a:t>
            </a:r>
            <a:r>
              <a:rPr lang="en-US" altLang="en-US" sz="2200" dirty="0" smtClean="0"/>
              <a:t> </a:t>
            </a:r>
            <a:r>
              <a:rPr lang="en-US" altLang="en-US" sz="2200" dirty="0" err="1" smtClean="0"/>
              <a:t>JPA</a:t>
            </a:r>
            <a:endParaRPr lang="en-US" altLang="en-US" sz="2200" dirty="0"/>
          </a:p>
        </p:txBody>
      </p:sp>
      <p:sp>
        <p:nvSpPr>
          <p:cNvPr id="7" name="Rectangle 6"/>
          <p:cNvSpPr/>
          <p:nvPr/>
        </p:nvSpPr>
        <p:spPr>
          <a:xfrm>
            <a:off x="145626" y="1187460"/>
            <a:ext cx="8884074" cy="3585597"/>
          </a:xfrm>
          <a:prstGeom prst="rect">
            <a:avLst/>
          </a:prstGeom>
        </p:spPr>
        <p:txBody>
          <a:bodyPr wrap="square">
            <a:spAutoFit/>
          </a:bodyPr>
          <a:lstStyle/>
          <a:p>
            <a:pPr algn="just">
              <a:lnSpc>
                <a:spcPct val="15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JPA đơn </a:t>
            </a:r>
            <a:r>
              <a:rPr lang="vi-VN" sz="1600" dirty="0">
                <a:solidFill>
                  <a:srgbClr val="343A40"/>
                </a:solidFill>
                <a:latin typeface="Segoe UI" panose="020B0502040204020203" pitchFamily="34" charset="0"/>
                <a:ea typeface="Times New Roman" panose="02020603050405020304" pitchFamily="18" charset="0"/>
              </a:rPr>
              <a:t>giản hơn và ít tốn công sức hơn so với JDBC, SQL và ánh xạ viết tay. </a:t>
            </a:r>
            <a:endParaRPr lang="en-US" sz="16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JPA </a:t>
            </a:r>
            <a:r>
              <a:rPr lang="vi-VN" sz="1600" dirty="0">
                <a:solidFill>
                  <a:srgbClr val="343A40"/>
                </a:solidFill>
                <a:latin typeface="Segoe UI" panose="020B0502040204020203" pitchFamily="34" charset="0"/>
                <a:ea typeface="Times New Roman" panose="02020603050405020304" pitchFamily="18" charset="0"/>
              </a:rPr>
              <a:t>phù hợp với các ứng dụng phức tạp không hướng đến hiệu năng. </a:t>
            </a:r>
            <a:endParaRPr lang="en-US" sz="16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D</a:t>
            </a:r>
            <a:r>
              <a:rPr lang="vi-VN" sz="1600" dirty="0" smtClean="0">
                <a:solidFill>
                  <a:srgbClr val="343A40"/>
                </a:solidFill>
                <a:latin typeface="Segoe UI" panose="020B0502040204020203" pitchFamily="34" charset="0"/>
                <a:ea typeface="Times New Roman" panose="02020603050405020304" pitchFamily="18" charset="0"/>
              </a:rPr>
              <a:t>ữ </a:t>
            </a:r>
            <a:r>
              <a:rPr lang="vi-VN" sz="1600" dirty="0">
                <a:solidFill>
                  <a:srgbClr val="343A40"/>
                </a:solidFill>
                <a:latin typeface="Segoe UI" panose="020B0502040204020203" pitchFamily="34" charset="0"/>
                <a:ea typeface="Times New Roman" panose="02020603050405020304" pitchFamily="18" charset="0"/>
              </a:rPr>
              <a:t>liệu được biểu diễn bằng các đối tượng và lớp </a:t>
            </a:r>
            <a:endParaRPr lang="en-US" sz="16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rPr>
              <a:t>JPA </a:t>
            </a:r>
            <a:r>
              <a:rPr lang="vi-VN" sz="1600" dirty="0">
                <a:solidFill>
                  <a:srgbClr val="343A40"/>
                </a:solidFill>
                <a:latin typeface="Segoe UI" panose="020B0502040204020203" pitchFamily="34" charset="0"/>
                <a:ea typeface="Times New Roman" panose="02020603050405020304" pitchFamily="18" charset="0"/>
              </a:rPr>
              <a:t>sử dụng POJO để biểu diễn dữ liệu liên tục giúp đơn giản hóa việc lập trình cơ sở dữ liệu. </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a:t>
            </a:r>
            <a:r>
              <a:rPr lang="vi-VN" sz="1600" dirty="0" smtClean="0">
                <a:solidFill>
                  <a:srgbClr val="343A40"/>
                </a:solidFill>
                <a:latin typeface="Segoe UI" panose="020B0502040204020203" pitchFamily="34" charset="0"/>
                <a:ea typeface="Times New Roman" panose="02020603050405020304" pitchFamily="18" charset="0"/>
              </a:rPr>
              <a:t>cho </a:t>
            </a:r>
            <a:r>
              <a:rPr lang="vi-VN" sz="1600" dirty="0">
                <a:solidFill>
                  <a:srgbClr val="343A40"/>
                </a:solidFill>
                <a:latin typeface="Segoe UI" panose="020B0502040204020203" pitchFamily="34" charset="0"/>
                <a:ea typeface="Times New Roman" panose="02020603050405020304" pitchFamily="18" charset="0"/>
              </a:rPr>
              <a:t>phép ánh xạ bằng XML hoặc sử dụng các chú thích Java.</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cho phép tránh viết DML bằng phương ngữ dành riêng cho cơ sở dữ liệu của SQL.</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cho phép lưu và tải các đối tượng và biểu đồ </a:t>
            </a:r>
            <a:r>
              <a:rPr lang="vi-VN" sz="1600" dirty="0" smtClean="0">
                <a:solidFill>
                  <a:srgbClr val="343A40"/>
                </a:solidFill>
                <a:latin typeface="Segoe UI" panose="020B0502040204020203" pitchFamily="34" charset="0"/>
                <a:ea typeface="Times New Roman" panose="02020603050405020304" pitchFamily="18" charset="0"/>
              </a:rPr>
              <a:t>mà </a:t>
            </a:r>
            <a:r>
              <a:rPr lang="vi-VN" sz="1600" dirty="0">
                <a:solidFill>
                  <a:srgbClr val="343A40"/>
                </a:solidFill>
                <a:latin typeface="Segoe UI" panose="020B0502040204020203" pitchFamily="34" charset="0"/>
                <a:ea typeface="Times New Roman" panose="02020603050405020304" pitchFamily="18" charset="0"/>
              </a:rPr>
              <a:t>không cần bất kỳ ngôn ngữ DML nào.</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C</a:t>
            </a:r>
            <a:r>
              <a:rPr lang="vi-VN" sz="1600" dirty="0" smtClean="0">
                <a:solidFill>
                  <a:srgbClr val="343A40"/>
                </a:solidFill>
                <a:latin typeface="Segoe UI" panose="020B0502040204020203" pitchFamily="34" charset="0"/>
                <a:ea typeface="Times New Roman" panose="02020603050405020304" pitchFamily="18" charset="0"/>
              </a:rPr>
              <a:t>ho </a:t>
            </a:r>
            <a:r>
              <a:rPr lang="vi-VN" sz="1600" dirty="0">
                <a:solidFill>
                  <a:srgbClr val="343A40"/>
                </a:solidFill>
                <a:latin typeface="Segoe UI" panose="020B0502040204020203" pitchFamily="34" charset="0"/>
                <a:ea typeface="Times New Roman" panose="02020603050405020304" pitchFamily="18" charset="0"/>
              </a:rPr>
              <a:t>phép biểu diễn các truy vấn dưới dạng các thực thể </a:t>
            </a:r>
            <a:r>
              <a:rPr lang="vi-VN" sz="1600" dirty="0" smtClean="0">
                <a:solidFill>
                  <a:srgbClr val="343A40"/>
                </a:solidFill>
                <a:latin typeface="Segoe UI" panose="020B0502040204020203" pitchFamily="34" charset="0"/>
                <a:ea typeface="Times New Roman" panose="02020603050405020304" pitchFamily="18" charset="0"/>
              </a:rPr>
              <a:t>Java.</a:t>
            </a:r>
            <a:endParaRPr lang="vi-VN" sz="1600" dirty="0">
              <a:solidFill>
                <a:srgbClr val="343A40"/>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462527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CÁC </a:t>
            </a:r>
            <a:r>
              <a:rPr lang="en-US" altLang="en-US" sz="2200" dirty="0" err="1" smtClean="0"/>
              <a:t>TÍNH</a:t>
            </a:r>
            <a:r>
              <a:rPr lang="en-US" altLang="en-US" sz="2200" dirty="0" smtClean="0"/>
              <a:t> </a:t>
            </a:r>
            <a:r>
              <a:rPr lang="en-US" altLang="en-US" sz="2200" dirty="0" err="1" smtClean="0"/>
              <a:t>CHẤT</a:t>
            </a:r>
            <a:r>
              <a:rPr lang="en-US" altLang="en-US" sz="2200" dirty="0" smtClean="0"/>
              <a:t> </a:t>
            </a:r>
            <a:r>
              <a:rPr lang="en-US" altLang="en-US" sz="2200" dirty="0" err="1" smtClean="0"/>
              <a:t>CỦA</a:t>
            </a:r>
            <a:r>
              <a:rPr lang="en-US" altLang="en-US" sz="2200" dirty="0" smtClean="0"/>
              <a:t> </a:t>
            </a:r>
            <a:r>
              <a:rPr lang="en-US" altLang="en-US" sz="2200" dirty="0" err="1" smtClean="0"/>
              <a:t>JPA</a:t>
            </a:r>
            <a:endParaRPr lang="en-US" altLang="en-US" sz="2200" dirty="0"/>
          </a:p>
        </p:txBody>
      </p:sp>
      <p:sp>
        <p:nvSpPr>
          <p:cNvPr id="7" name="Rectangle 6"/>
          <p:cNvSpPr/>
          <p:nvPr/>
        </p:nvSpPr>
        <p:spPr>
          <a:xfrm>
            <a:off x="145626" y="1187460"/>
            <a:ext cx="8884074" cy="3410870"/>
          </a:xfrm>
          <a:prstGeom prst="rect">
            <a:avLst/>
          </a:prstGeom>
        </p:spPr>
        <p:txBody>
          <a:bodyPr wrap="square">
            <a:spAutoFit/>
          </a:bodyPr>
          <a:lstStyle/>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Là một kho lưu trữ mạnh mẽ và trừu tượng ánh xạ đối tượng tùy chỉnh.</a:t>
            </a:r>
          </a:p>
          <a:p>
            <a:pPr algn="just">
              <a:lnSpc>
                <a:spcPct val="150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a:t>
            </a:r>
            <a:r>
              <a:rPr lang="en-US" sz="1800" dirty="0" smtClean="0">
                <a:solidFill>
                  <a:srgbClr val="343A40"/>
                </a:solidFill>
                <a:latin typeface="Segoe UI" panose="020B0502040204020203" pitchFamily="34" charset="0"/>
                <a:ea typeface="Times New Roman" panose="02020603050405020304" pitchFamily="18" charset="0"/>
              </a:rPr>
              <a:t>M</a:t>
            </a:r>
            <a:r>
              <a:rPr lang="vi-VN" sz="1800" dirty="0" smtClean="0">
                <a:solidFill>
                  <a:srgbClr val="343A40"/>
                </a:solidFill>
                <a:latin typeface="Segoe UI" panose="020B0502040204020203" pitchFamily="34" charset="0"/>
                <a:ea typeface="Times New Roman" panose="02020603050405020304" pitchFamily="18" charset="0"/>
              </a:rPr>
              <a:t>ột </a:t>
            </a:r>
            <a:r>
              <a:rPr lang="vi-VN" sz="1800" dirty="0">
                <a:solidFill>
                  <a:srgbClr val="343A40"/>
                </a:solidFill>
                <a:latin typeface="Segoe UI" panose="020B0502040204020203" pitchFamily="34" charset="0"/>
                <a:ea typeface="Times New Roman" panose="02020603050405020304" pitchFamily="18" charset="0"/>
              </a:rPr>
              <a:t>thực thể </a:t>
            </a:r>
            <a:r>
              <a:rPr lang="vi-VN" sz="1800" dirty="0" smtClean="0">
                <a:solidFill>
                  <a:srgbClr val="343A40"/>
                </a:solidFill>
                <a:latin typeface="Segoe UI" panose="020B0502040204020203" pitchFamily="34" charset="0"/>
                <a:ea typeface="Times New Roman" panose="02020603050405020304" pitchFamily="18" charset="0"/>
              </a:rPr>
              <a:t>được </a:t>
            </a:r>
            <a:r>
              <a:rPr lang="vi-VN" sz="1800" dirty="0">
                <a:solidFill>
                  <a:srgbClr val="343A40"/>
                </a:solidFill>
                <a:latin typeface="Segoe UI" panose="020B0502040204020203" pitchFamily="34" charset="0"/>
                <a:ea typeface="Times New Roman" panose="02020603050405020304" pitchFamily="18" charset="0"/>
              </a:rPr>
              <a:t>lưu trữ một phần trong MySQL và Neo4j </a:t>
            </a:r>
            <a:endParaRPr lang="en-US" sz="1800" dirty="0" smtClean="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Tự động tạo các truy vấn từ tên phương thức truy vấn.</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Các lớp cơ sở miền cung cấp các thuộc tính cơ bản.</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Hỗ trợ kiểm toán minh bạch.</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Khả năng tích hợp mã kho lưu trữ tùy chỉnh.</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Dễ dàng để tích hợp với Spring Framework với không gian tên tùy </a:t>
            </a:r>
            <a:r>
              <a:rPr lang="en-US" sz="1800" dirty="0" err="1" smtClean="0">
                <a:solidFill>
                  <a:srgbClr val="343A40"/>
                </a:solidFill>
                <a:latin typeface="Segoe UI" panose="020B0502040204020203" pitchFamily="34" charset="0"/>
                <a:ea typeface="Times New Roman" panose="02020603050405020304" pitchFamily="18" charset="0"/>
              </a:rPr>
              <a:t>biến</a:t>
            </a:r>
            <a:r>
              <a:rPr lang="en-US" sz="1800" dirty="0" smtClean="0">
                <a:solidFill>
                  <a:srgbClr val="343A40"/>
                </a:solidFill>
                <a:latin typeface="Segoe UI" panose="020B0502040204020203" pitchFamily="34" charset="0"/>
                <a:ea typeface="Times New Roman" panose="02020603050405020304" pitchFamily="18" charset="0"/>
              </a:rPr>
              <a:t>.</a:t>
            </a:r>
            <a:endParaRPr lang="vi-VN" sz="1800" dirty="0">
              <a:solidFill>
                <a:srgbClr val="343A40"/>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865015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a:t>LUỒNG JDBC</a:t>
            </a:r>
            <a:endParaRPr lang="en-US" altLang="en-US" sz="2200" dirty="0"/>
          </a:p>
        </p:txBody>
      </p:sp>
      <p:pic>
        <p:nvPicPr>
          <p:cNvPr id="1026" name="Picture 2" descr="https://media.geeksforgeeks.org/wp-content/uploads/20210729165249/JavaApp.png"/>
          <p:cNvPicPr>
            <a:picLocks noChangeAspect="1" noChangeArrowheads="1"/>
          </p:cNvPicPr>
          <p:nvPr/>
        </p:nvPicPr>
        <p:blipFill rotWithShape="1">
          <a:blip r:embed="rId2">
            <a:extLst>
              <a:ext uri="{28A0092B-C50C-407E-A947-70E740481C1C}">
                <a14:useLocalDpi xmlns:a14="http://schemas.microsoft.com/office/drawing/2010/main" val="0"/>
              </a:ext>
            </a:extLst>
          </a:blip>
          <a:srcRect l="3916" t="5840" b="14038"/>
          <a:stretch/>
        </p:blipFill>
        <p:spPr bwMode="auto">
          <a:xfrm>
            <a:off x="243839" y="1874520"/>
            <a:ext cx="8488345" cy="30861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87833" y="1343442"/>
            <a:ext cx="2509020" cy="307777"/>
          </a:xfrm>
          <a:prstGeom prst="rect">
            <a:avLst/>
          </a:prstGeom>
        </p:spPr>
        <p:txBody>
          <a:bodyPr wrap="none">
            <a:spAutoFit/>
          </a:bodyPr>
          <a:lstStyle/>
          <a:p>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tế</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luồng</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nn-NO" altLang="en-US" dirty="0"/>
              <a:t>JDBC</a:t>
            </a:r>
            <a:r>
              <a:rPr lang="en-US"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64048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KIẾN </a:t>
            </a:r>
            <a:r>
              <a:rPr lang="en-US" altLang="en-US" sz="2200" dirty="0" err="1" smtClean="0"/>
              <a:t>TRÚC</a:t>
            </a:r>
            <a:r>
              <a:rPr lang="en-US" altLang="en-US" sz="2200" dirty="0" smtClean="0"/>
              <a:t> </a:t>
            </a:r>
            <a:r>
              <a:rPr lang="en-US" altLang="en-US" sz="2200" dirty="0" err="1" smtClean="0"/>
              <a:t>JPA</a:t>
            </a:r>
            <a:endParaRPr lang="en-US" altLang="en-US" sz="2200" dirty="0"/>
          </a:p>
        </p:txBody>
      </p:sp>
      <p:pic>
        <p:nvPicPr>
          <p:cNvPr id="2050" name="Picture 2" descr="JPA Class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4" y="1363980"/>
            <a:ext cx="6275705" cy="37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3472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KIẾN </a:t>
            </a:r>
            <a:r>
              <a:rPr lang="en-US" altLang="en-US" sz="2200" dirty="0" err="1" smtClean="0"/>
              <a:t>TRÚC</a:t>
            </a:r>
            <a:r>
              <a:rPr lang="en-US" altLang="en-US" sz="2200" dirty="0" smtClean="0"/>
              <a:t> </a:t>
            </a:r>
            <a:r>
              <a:rPr lang="en-US" altLang="en-US" sz="2200" dirty="0" err="1" smtClean="0"/>
              <a:t>JPA</a:t>
            </a:r>
            <a:endParaRPr lang="en-US" altLang="en-US" sz="2200" dirty="0"/>
          </a:p>
        </p:txBody>
      </p:sp>
      <p:sp>
        <p:nvSpPr>
          <p:cNvPr id="3" name="Rectangle 2"/>
          <p:cNvSpPr/>
          <p:nvPr/>
        </p:nvSpPr>
        <p:spPr>
          <a:xfrm>
            <a:off x="65193" y="1199511"/>
            <a:ext cx="3406140" cy="2905411"/>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Persistence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thức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tĩnh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lấy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6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smtClean="0">
                <a:latin typeface="Segoe UI" panose="020B0502040204020203" pitchFamily="34" charset="0"/>
                <a:ea typeface="Calibri" panose="020F0502020204030204" pitchFamily="34" charset="0"/>
                <a:cs typeface="Times New Roman" panose="02020603050405020304" pitchFamily="18" charset="0"/>
              </a:rPr>
              <a:t>factory</a:t>
            </a:r>
            <a:r>
              <a:rPr lang="en-US" sz="1800" dirty="0">
                <a:latin typeface="Segoe UI" panose="020B0502040204020203" pitchFamily="34" charset="0"/>
                <a:ea typeface="Calibri" panose="020F0502020204030204" pitchFamily="34"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quản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lý</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phiên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7" y="1352239"/>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203200" y="1208718"/>
            <a:ext cx="8695266" cy="402546"/>
          </a:xfrm>
          <a:prstGeom prst="rect">
            <a:avLst/>
          </a:prstGeom>
        </p:spPr>
        <p:txBody>
          <a:bodyPr wrap="square">
            <a:spAutoFit/>
          </a:bodyPr>
          <a:lstStyle/>
          <a:p>
            <a:pPr algn="just">
              <a:lnSpc>
                <a:spcPct val="120000"/>
              </a:lnSpc>
              <a:spcBef>
                <a:spcPts val="600"/>
              </a:spcBef>
              <a:spcAft>
                <a:spcPts val="6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335" y="4386370"/>
            <a:ext cx="8865131" cy="757130"/>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kiểm</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soát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hoạt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tục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Làm</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việc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Query.</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7153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KIẾN </a:t>
            </a:r>
            <a:r>
              <a:rPr lang="en-US" altLang="en-US" sz="2200" dirty="0" err="1" smtClean="0"/>
              <a:t>TRÚC</a:t>
            </a:r>
            <a:r>
              <a:rPr lang="en-US" altLang="en-US" sz="2200" dirty="0" smtClean="0"/>
              <a:t> </a:t>
            </a:r>
            <a:r>
              <a:rPr lang="en-US" altLang="en-US" sz="2200" dirty="0" err="1" smtClean="0"/>
              <a:t>JPA</a:t>
            </a:r>
            <a:endParaRPr lang="en-US" altLang="en-US" sz="2200" dirty="0"/>
          </a:p>
        </p:txBody>
      </p:sp>
      <p:sp>
        <p:nvSpPr>
          <p:cNvPr id="3" name="Rectangle 2"/>
          <p:cNvSpPr/>
          <p:nvPr/>
        </p:nvSpPr>
        <p:spPr>
          <a:xfrm>
            <a:off x="66040" y="1136013"/>
            <a:ext cx="3210560" cy="3195683"/>
          </a:xfrm>
          <a:prstGeom prst="rect">
            <a:avLst/>
          </a:prstGeom>
        </p:spPr>
        <p:txBody>
          <a:bodyPr wrap="square">
            <a:spAutoFit/>
          </a:bodyPr>
          <a:lstStyle/>
          <a:p>
            <a:pPr algn="just">
              <a:lnSpc>
                <a:spcPct val="107000"/>
              </a:lnSpc>
              <a:spcBef>
                <a:spcPts val="300"/>
              </a:spcBef>
              <a:spcAft>
                <a:spcPts val="300"/>
              </a:spcAft>
            </a:pPr>
            <a:r>
              <a:rPr lang="en-US" sz="1600" b="1" dirty="0" smtClean="0">
                <a:latin typeface="Segoe UI" panose="020B0502040204020203" pitchFamily="34" charset="0"/>
                <a:ea typeface="Calibri" panose="020F0502020204030204" pitchFamily="34" charset="0"/>
                <a:cs typeface="Times New Roman" panose="02020603050405020304" pitchFamily="18" charset="0"/>
              </a:rPr>
              <a:t>- </a:t>
            </a:r>
            <a:r>
              <a:rPr lang="en-US" sz="1600" dirty="0" smtClean="0">
                <a:solidFill>
                  <a:srgbClr val="FF0000"/>
                </a:solidFill>
                <a:latin typeface="Segoe UI" panose="020B0502040204020203" pitchFamily="34" charset="0"/>
                <a:ea typeface="Calibri" panose="020F0502020204030204" pitchFamily="34" charset="0"/>
                <a:cs typeface="Times New Roman" panose="02020603050405020304" pitchFamily="18" charset="0"/>
              </a:rPr>
              <a:t>Entity</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lưu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lâu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dài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dưới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dạng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bản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ghi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300"/>
              </a:spcBef>
              <a:spcAft>
                <a:spcPts val="300"/>
              </a:spcAft>
            </a:pPr>
            <a:r>
              <a:rPr lang="en-US" sz="1600" b="1" dirty="0" smtClean="0">
                <a:latin typeface="Segoe UI" panose="020B0502040204020203" pitchFamily="34" charset="0"/>
                <a:ea typeface="Calibri" panose="020F0502020204030204" pitchFamily="34" charset="0"/>
                <a:cs typeface="Times New Roman" panose="02020603050405020304" pitchFamily="18" charset="0"/>
              </a:rPr>
              <a:t>- </a:t>
            </a:r>
            <a:r>
              <a:rPr lang="en-US" sz="1600" dirty="0" smtClean="0">
                <a:solidFill>
                  <a:srgbClr val="FF0000"/>
                </a:solidFill>
                <a:latin typeface="Segoe UI" panose="020B0502040204020203" pitchFamily="34" charset="0"/>
                <a:ea typeface="Calibri" panose="020F0502020204030204" pitchFamily="34" charset="0"/>
                <a:cs typeface="Times New Roman" panose="02020603050405020304" pitchFamily="18" charset="0"/>
              </a:rPr>
              <a:t>Persistence Unit</a:t>
            </a:r>
            <a:r>
              <a:rPr lang="en-US" sz="1600" b="1" dirty="0" smtClean="0">
                <a:solidFill>
                  <a:srgbClr val="343A40"/>
                </a:solidFill>
                <a:latin typeface="Segoe UI" panose="020B0502040204020203" pitchFamily="34" charset="0"/>
                <a:ea typeface="Calibri" panose="020F0502020204030204" pitchFamily="34" charset="0"/>
                <a:cs typeface="Times New Roman" panose="02020603050405020304" pitchFamily="18" charset="0"/>
              </a:rPr>
              <a:t>: </a:t>
            </a:r>
            <a:r>
              <a:rPr lang="en-US" sz="1600" dirty="0" err="1" smtClean="0">
                <a:solidFill>
                  <a:srgbClr val="343A40"/>
                </a:solidFill>
                <a:latin typeface="Segoe UI" panose="020B0502040204020203" pitchFamily="34" charset="0"/>
                <a:ea typeface="Calibri" panose="020F0502020204030204" pitchFamily="34" charset="0"/>
                <a:cs typeface="Times New Roman" panose="02020603050405020304" pitchFamily="18" charset="0"/>
              </a:rPr>
              <a:t>Đ</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ịnh</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nghĩa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hợp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p>
          <a:p>
            <a:pPr algn="just">
              <a:lnSpc>
                <a:spcPct val="107000"/>
              </a:lnSpc>
              <a:spcBef>
                <a:spcPts val="300"/>
              </a:spcBef>
              <a:spcAft>
                <a:spcPts val="3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EntityTransaction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mối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hệ</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1-1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hoạt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mỗi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bởi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EntityTransaction</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607" y="1428446"/>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76199" y="4368097"/>
            <a:ext cx="8983134" cy="619272"/>
          </a:xfrm>
          <a:prstGeom prst="rect">
            <a:avLst/>
          </a:prstGeom>
        </p:spPr>
        <p:txBody>
          <a:bodyPr wrap="square">
            <a:spAutoFit/>
          </a:bodyPr>
          <a:lstStyle/>
          <a:p>
            <a:pPr algn="just">
              <a:lnSpc>
                <a:spcPct val="107000"/>
              </a:lnSpc>
              <a:spcAft>
                <a:spcPts val="800"/>
              </a:spcAft>
            </a:pPr>
            <a:r>
              <a:rPr lang="en-US" sz="1600" dirty="0">
                <a:latin typeface="Segoe UI" panose="020B0502040204020203" pitchFamily="34" charset="0"/>
                <a:ea typeface="Calibri" panose="020F0502020204030204" pitchFamily="34" charset="0"/>
                <a:cs typeface="Times New Roman" panose="02020603050405020304" pitchFamily="18" charset="0"/>
              </a:rPr>
              <a:t>- </a:t>
            </a:r>
            <a:r>
              <a:rPr lang="en-US" sz="16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Query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bởi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mỗi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cung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cấp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quan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hệ</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thảo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mãn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điều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18230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MỐI</a:t>
            </a:r>
            <a:r>
              <a:rPr lang="en-US" altLang="en-US" sz="2200" dirty="0" smtClean="0"/>
              <a:t> </a:t>
            </a:r>
            <a:r>
              <a:rPr lang="en-US" altLang="en-US" sz="2200" dirty="0" err="1" smtClean="0"/>
              <a:t>QUAN</a:t>
            </a:r>
            <a:r>
              <a:rPr lang="en-US" altLang="en-US" sz="2200" dirty="0" smtClean="0"/>
              <a:t> </a:t>
            </a:r>
            <a:r>
              <a:rPr lang="en-US" altLang="en-US" sz="2200" dirty="0" err="1" smtClean="0"/>
              <a:t>HỆ</a:t>
            </a:r>
            <a:r>
              <a:rPr lang="en-US" altLang="en-US" sz="2200" dirty="0" smtClean="0"/>
              <a:t> </a:t>
            </a:r>
            <a:r>
              <a:rPr lang="en-US" altLang="en-US" sz="2200" dirty="0" err="1" smtClean="0"/>
              <a:t>LỚP</a:t>
            </a:r>
            <a:r>
              <a:rPr lang="en-US" altLang="en-US" sz="2200" dirty="0" smtClean="0"/>
              <a:t> </a:t>
            </a:r>
            <a:r>
              <a:rPr lang="en-US" altLang="en-US" sz="2200" dirty="0" err="1" smtClean="0"/>
              <a:t>JPA</a:t>
            </a:r>
            <a:endParaRPr lang="en-US" altLang="en-US" sz="2200" dirty="0"/>
          </a:p>
        </p:txBody>
      </p:sp>
      <p:pic>
        <p:nvPicPr>
          <p:cNvPr id="4098" name="Picture 2" descr="JPA Class Relations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882" y="1549400"/>
            <a:ext cx="4361450" cy="326356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25401" y="1314423"/>
            <a:ext cx="4572000" cy="3683060"/>
          </a:xfrm>
          <a:prstGeom prst="rect">
            <a:avLst/>
          </a:prstGeom>
        </p:spPr>
        <p:txBody>
          <a:bodyPr>
            <a:spAutoFit/>
          </a:bodyPr>
          <a:lstStyle/>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EntiyTransaction</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phiên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EntityTransaction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cho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mỗi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thao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tác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EntityManageFactory</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lớp</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sz="1200" dirty="0">
                <a:latin typeface="Segoe UI" panose="020B0502040204020203" pitchFamily="34" charset="0"/>
                <a:ea typeface="Calibri" panose="020F0502020204030204" pitchFamily="34" charset="0"/>
                <a:cs typeface="Times New Roman" panose="02020603050405020304" pitchFamily="18" charset="0"/>
              </a:rPr>
              <a:t>factory </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đối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với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smtClean="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Query</a:t>
            </a:r>
            <a:r>
              <a:rPr lang="en-US" dirty="0" smtClean="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thực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bất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kỳ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số</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lượng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truy</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vấn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nào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bằng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cách</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sử</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dụng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của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lớp</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phiên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lý</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Thực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68906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CÁC </a:t>
            </a:r>
            <a:r>
              <a:rPr lang="en-US" altLang="en-US" sz="2200" dirty="0" err="1" smtClean="0"/>
              <a:t>LOẠI</a:t>
            </a:r>
            <a:r>
              <a:rPr lang="en-US" altLang="en-US" sz="2200" dirty="0" smtClean="0"/>
              <a:t> </a:t>
            </a:r>
            <a:r>
              <a:rPr lang="en-US" altLang="en-US" sz="2200" dirty="0" err="1" smtClean="0"/>
              <a:t>ÁNH</a:t>
            </a:r>
            <a:r>
              <a:rPr lang="en-US" altLang="en-US" sz="2200" dirty="0" smtClean="0"/>
              <a:t> </a:t>
            </a:r>
            <a:r>
              <a:rPr lang="en-US" altLang="en-US" sz="2200" dirty="0" err="1" smtClean="0"/>
              <a:t>XẠ</a:t>
            </a:r>
            <a:r>
              <a:rPr lang="en-US" altLang="en-US" sz="2200" dirty="0" smtClean="0"/>
              <a:t> </a:t>
            </a:r>
            <a:r>
              <a:rPr lang="en-US" altLang="en-US" sz="2200" dirty="0" err="1" smtClean="0"/>
              <a:t>JPA</a:t>
            </a:r>
            <a:endParaRPr lang="en-US" altLang="en-US" sz="2200" dirty="0"/>
          </a:p>
        </p:txBody>
      </p:sp>
    </p:spTree>
    <p:extLst>
      <p:ext uri="{BB962C8B-B14F-4D97-AF65-F5344CB8AC3E}">
        <p14:creationId xmlns:p14="http://schemas.microsoft.com/office/powerpoint/2010/main" val="16537372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3" name="Rectangle 2"/>
          <p:cNvSpPr/>
          <p:nvPr/>
        </p:nvSpPr>
        <p:spPr>
          <a:xfrm>
            <a:off x="83820" y="1838400"/>
            <a:ext cx="3962400" cy="2763834"/>
          </a:xfrm>
          <a:prstGeom prst="rect">
            <a:avLst/>
          </a:prstGeom>
        </p:spPr>
        <p:txBody>
          <a:bodyPr wrap="square">
            <a:spAutoFit/>
          </a:bodyPr>
          <a:lstStyle/>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này</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Spring Data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chính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chia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sẻ</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ngoại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nối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l="1548" t="2534" r="6596" b="7018"/>
          <a:stretch/>
        </p:blipFill>
        <p:spPr>
          <a:xfrm>
            <a:off x="4249004" y="1973580"/>
            <a:ext cx="4803556" cy="2476500"/>
          </a:xfrm>
          <a:prstGeom prst="rect">
            <a:avLst/>
          </a:prstGeom>
          <a:ln>
            <a:solidFill>
              <a:srgbClr val="FF0000"/>
            </a:solidFill>
          </a:ln>
        </p:spPr>
      </p:pic>
    </p:spTree>
    <p:extLst>
      <p:ext uri="{BB962C8B-B14F-4D97-AF65-F5344CB8AC3E}">
        <p14:creationId xmlns:p14="http://schemas.microsoft.com/office/powerpoint/2010/main" val="30898712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3831498" cy="338554"/>
          </a:xfrm>
          <a:prstGeom prst="rect">
            <a:avLst/>
          </a:prstGeom>
        </p:spPr>
        <p:txBody>
          <a:bodyPr wrap="none">
            <a:spAutoFit/>
          </a:bodyPr>
          <a:lstStyle/>
          <a:p>
            <a:r>
              <a:rPr lang="vi-VN" sz="1600" dirty="0"/>
              <a:t>Ánh xạ 1-1 với khóa chính được chia </a:t>
            </a:r>
            <a:r>
              <a:rPr lang="vi-VN" sz="1600" dirty="0" smtClean="0"/>
              <a:t>sẻ</a:t>
            </a:r>
            <a:endParaRPr lang="vi-VN" sz="1600" dirty="0"/>
          </a:p>
        </p:txBody>
      </p:sp>
      <p:sp>
        <p:nvSpPr>
          <p:cNvPr id="6" name="Rectangle 5"/>
          <p:cNvSpPr/>
          <p:nvPr/>
        </p:nvSpPr>
        <p:spPr>
          <a:xfrm>
            <a:off x="83820" y="1672751"/>
            <a:ext cx="4395047" cy="2846933"/>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smtClean="0">
                <a:latin typeface="Consolas" panose="020B0609020204030204" pitchFamily="49" charset="0"/>
              </a:rPr>
              <a:t>javax.persistence</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smtClean="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a:latin typeface="Consolas" panose="020B0609020204030204" pitchFamily="49" charset="0"/>
              </a:rPr>
              <a:t>  </a:t>
            </a:r>
            <a:r>
              <a:rPr lang="en-US" sz="1200" dirty="0" err="1" smtClean="0">
                <a:solidFill>
                  <a:srgbClr val="646464"/>
                </a:solidFill>
                <a:latin typeface="Consolas" panose="020B0609020204030204" pitchFamily="49" charset="0"/>
              </a:rPr>
              <a:t>GeneratedValue</a:t>
            </a:r>
            <a:r>
              <a:rPr lang="en-US" sz="1200" dirty="0" smtClean="0">
                <a:solidFill>
                  <a:srgbClr val="646464"/>
                </a:solidFill>
                <a:latin typeface="Consolas" panose="020B0609020204030204" pitchFamily="49" charset="0"/>
              </a:rPr>
              <a:t>(strategy=</a:t>
            </a:r>
            <a:r>
              <a:rPr lang="en-US" sz="1200" dirty="0" err="1" smtClean="0">
                <a:solidFill>
                  <a:srgbClr val="646464"/>
                </a:solidFill>
                <a:latin typeface="Consolas" panose="020B0609020204030204" pitchFamily="49" charset="0"/>
              </a:rPr>
              <a:t>GenerationType.IDENTITY</a:t>
            </a:r>
            <a:r>
              <a:rPr lang="en-US" sz="1200" dirty="0">
                <a:solidFill>
                  <a:srgbClr val="646464"/>
                </a:solidFill>
                <a:latin typeface="Consolas" panose="020B0609020204030204" pitchFamily="49" charset="0"/>
              </a:rPr>
              <a:t>)</a:t>
            </a:r>
          </a:p>
          <a:p>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100" dirty="0" smtClean="0">
                <a:latin typeface="Consolas" panose="020B0609020204030204" pitchFamily="49" charset="0"/>
              </a:rPr>
              <a:t>  </a:t>
            </a:r>
            <a:r>
              <a:rPr lang="en-US" sz="1100" dirty="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OneToOne</a:t>
            </a:r>
            <a:r>
              <a:rPr lang="en-US" sz="1100" dirty="0" smtClean="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mappedBy</a:t>
            </a:r>
            <a:r>
              <a:rPr lang="en-US" sz="1100" dirty="0" smtClean="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entityA</a:t>
            </a:r>
            <a:r>
              <a:rPr lang="en-US" sz="1100" dirty="0" smtClean="0">
                <a:solidFill>
                  <a:srgbClr val="646464"/>
                </a:solidFill>
                <a:latin typeface="Consolas" panose="020B0609020204030204" pitchFamily="49" charset="0"/>
              </a:rPr>
              <a:t>",cascade=</a:t>
            </a:r>
            <a:r>
              <a:rPr lang="en-US" sz="1100" dirty="0" err="1" smtClean="0">
                <a:solidFill>
                  <a:srgbClr val="646464"/>
                </a:solidFill>
                <a:latin typeface="Consolas" panose="020B0609020204030204" pitchFamily="49" charset="0"/>
              </a:rPr>
              <a:t>CascadeType.ALL</a:t>
            </a:r>
            <a:r>
              <a:rPr lang="en-US" sz="11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PrimaryKeyJoinColumn</a:t>
            </a:r>
            <a:r>
              <a:rPr lang="en-US" sz="1200" dirty="0" smtClean="0">
                <a:latin typeface="Consolas" panose="020B0609020204030204" pitchFamily="49" charset="0"/>
              </a:rPr>
              <a:t> </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smtClean="0">
                <a:solidFill>
                  <a:srgbClr val="3F7F5F"/>
                </a:solidFill>
                <a:latin typeface="Consolas" panose="020B0609020204030204" pitchFamily="49" charset="0"/>
              </a:rPr>
              <a:t>//constructors, getter and setter</a:t>
            </a:r>
            <a:endParaRPr lang="en-US" sz="1200" dirty="0">
              <a:solidFill>
                <a:srgbClr val="3F7F5F"/>
              </a:solidFill>
              <a:latin typeface="Consolas" panose="020B0609020204030204" pitchFamily="49" charset="0"/>
            </a:endParaRPr>
          </a:p>
          <a:p>
            <a:r>
              <a:rPr lang="en-US" sz="1200" dirty="0" smtClean="0">
                <a:latin typeface="Consolas" panose="020B0609020204030204" pitchFamily="49" charset="0"/>
              </a:rPr>
              <a:t>}</a:t>
            </a:r>
          </a:p>
        </p:txBody>
      </p:sp>
      <p:sp>
        <p:nvSpPr>
          <p:cNvPr id="11" name="Rectangle 10"/>
          <p:cNvSpPr/>
          <p:nvPr/>
        </p:nvSpPr>
        <p:spPr>
          <a:xfrm>
            <a:off x="4614334" y="1666471"/>
            <a:ext cx="4351865" cy="3046988"/>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smtClean="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smtClean="0">
                <a:solidFill>
                  <a:srgbClr val="646464"/>
                </a:solidFill>
                <a:latin typeface="Consolas" panose="020B0609020204030204" pitchFamily="49" charset="0"/>
              </a:rPr>
              <a:t>tb_EntityB</a:t>
            </a:r>
            <a:r>
              <a:rPr lang="en-US" sz="1200" dirty="0" smtClean="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smtClean="0">
                <a:solidFill>
                  <a:srgbClr val="646464"/>
                </a:solidFill>
                <a:latin typeface="Consolas" panose="020B0609020204030204" pitchFamily="49" charset="0"/>
              </a:rPr>
              <a:t> </a:t>
            </a:r>
            <a:r>
              <a:rPr lang="en-US" sz="1150" dirty="0" smtClean="0">
                <a:solidFill>
                  <a:srgbClr val="646464"/>
                </a:solidFill>
                <a:latin typeface="Consolas" panose="020B0609020204030204" pitchFamily="49" charset="0"/>
              </a:rPr>
              <a:t>@</a:t>
            </a:r>
            <a:r>
              <a:rPr lang="en-US" sz="1150" dirty="0" err="1" smtClean="0">
                <a:solidFill>
                  <a:srgbClr val="646464"/>
                </a:solidFill>
                <a:latin typeface="Consolas" panose="020B0609020204030204" pitchFamily="49" charset="0"/>
              </a:rPr>
              <a:t>GeneratedValue</a:t>
            </a:r>
            <a:r>
              <a:rPr lang="en-US" sz="1150" dirty="0" smtClean="0">
                <a:solidFill>
                  <a:srgbClr val="646464"/>
                </a:solidFill>
                <a:latin typeface="Consolas" panose="020B0609020204030204" pitchFamily="49" charset="0"/>
              </a:rPr>
              <a:t>(strategy=</a:t>
            </a:r>
            <a:r>
              <a:rPr lang="en-US" sz="1150" dirty="0" err="1" smtClean="0">
                <a:solidFill>
                  <a:srgbClr val="646464"/>
                </a:solidFill>
                <a:latin typeface="Consolas" panose="020B0609020204030204" pitchFamily="49" charset="0"/>
              </a:rPr>
              <a:t>GenerationType.IDENTITY</a:t>
            </a:r>
            <a:r>
              <a:rPr lang="en-US" sz="1150" dirty="0">
                <a:solidFill>
                  <a:srgbClr val="646464"/>
                </a:solidFill>
                <a:latin typeface="Consolas" panose="020B0609020204030204" pitchFamily="49" charset="0"/>
              </a:rPr>
              <a:t>)</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Column(name = </a:t>
            </a:r>
            <a:r>
              <a:rPr lang="en-US" sz="1200" dirty="0" smtClean="0">
                <a:solidFill>
                  <a:srgbClr val="646464"/>
                </a:solidFill>
                <a:latin typeface="Consolas" panose="020B0609020204030204" pitchFamily="49" charset="0"/>
              </a:rPr>
              <a:t>“</a:t>
            </a:r>
            <a:r>
              <a:rPr lang="en-US" sz="1200" dirty="0" err="1" smtClean="0">
                <a:solidFill>
                  <a:srgbClr val="646464"/>
                </a:solidFill>
                <a:latin typeface="Consolas" panose="020B0609020204030204" pitchFamily="49" charset="0"/>
              </a:rPr>
              <a:t>EntityA_id</a:t>
            </a:r>
            <a:r>
              <a:rPr lang="en-US" sz="1200" dirty="0">
                <a:solidFill>
                  <a:srgbClr val="646464"/>
                </a:solidFill>
                <a:latin typeface="Consolas" panose="020B0609020204030204" pitchFamily="49" charset="0"/>
              </a:rPr>
              <a:t>")</a:t>
            </a:r>
            <a:r>
              <a:rPr lang="en-US" sz="1200" dirty="0" smtClean="0">
                <a:solidFill>
                  <a:srgbClr val="7F0055"/>
                </a:solidFill>
                <a:latin typeface="Consolas" panose="020B0609020204030204" pitchFamily="49" charset="0"/>
              </a:rPr>
              <a:t> </a:t>
            </a:r>
          </a:p>
          <a:p>
            <a:r>
              <a:rPr lang="en-US" sz="1200" dirty="0" smtClean="0">
                <a:solidFill>
                  <a:srgbClr val="7F0055"/>
                </a:solidFill>
                <a:latin typeface="Consolas" panose="020B0609020204030204" pitchFamily="49" charset="0"/>
              </a:rPr>
              <a:t> private</a:t>
            </a:r>
            <a:r>
              <a:rPr lang="en-US" sz="1200" dirty="0" smtClean="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endParaRPr lang="en-US" sz="1200" dirty="0" smtClean="0">
              <a:solidFill>
                <a:srgbClr val="7F0055"/>
              </a:solidFill>
              <a:latin typeface="Consolas" panose="020B0609020204030204" pitchFamily="49" charset="0"/>
            </a:endParaRPr>
          </a:p>
          <a:p>
            <a:r>
              <a:rPr lang="en-US" sz="1200" dirty="0">
                <a:solidFill>
                  <a:srgbClr val="7F0055"/>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a:solidFill>
                  <a:srgbClr val="646464"/>
                </a:solidFill>
                <a:latin typeface="Consolas" panose="020B0609020204030204" pitchFamily="49" charset="0"/>
              </a:rPr>
              <a:t>JoinColumn(name =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EntityA</a:t>
            </a:r>
            <a:r>
              <a:rPr lang="en-US" sz="1200" dirty="0" err="1" smtClean="0">
                <a:solidFill>
                  <a:srgbClr val="646464"/>
                </a:solidFill>
                <a:latin typeface="Consolas" panose="020B0609020204030204" pitchFamily="49" charset="0"/>
              </a:rPr>
              <a:t>_id</a:t>
            </a:r>
            <a:r>
              <a:rPr lang="en-US" sz="12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MapsId</a:t>
            </a:r>
            <a:endParaRPr lang="en-US" sz="1200" dirty="0">
              <a:solidFill>
                <a:srgbClr val="646464"/>
              </a:solidFill>
              <a:latin typeface="Consolas" panose="020B0609020204030204" pitchFamily="49" charset="0"/>
            </a:endParaRPr>
          </a:p>
          <a:p>
            <a:r>
              <a:rPr lang="en-US" sz="1200" dirty="0">
                <a:solidFill>
                  <a:srgbClr val="7F0055"/>
                </a:solidFill>
                <a:latin typeface="Consolas" panose="020B0609020204030204" pitchFamily="49" charset="0"/>
              </a:rPr>
              <a:t> </a:t>
            </a:r>
            <a:r>
              <a:rPr lang="en-US" sz="1200" dirty="0" smtClean="0">
                <a:solidFill>
                  <a:srgbClr val="7F0055"/>
                </a:solidFill>
                <a:latin typeface="Consolas" panose="020B0609020204030204" pitchFamily="49" charset="0"/>
              </a:rPr>
              <a:t>private </a:t>
            </a:r>
            <a:r>
              <a:rPr lang="en-US" sz="1200" dirty="0" err="1">
                <a:solidFill>
                  <a:srgbClr val="7F0055"/>
                </a:solidFill>
                <a:latin typeface="Consolas" panose="020B0609020204030204" pitchFamily="49" charset="0"/>
              </a:rPr>
              <a:t>EntityA</a:t>
            </a:r>
            <a:r>
              <a:rPr lang="en-US" sz="1200" dirty="0">
                <a:solidFill>
                  <a:srgbClr val="7F0055"/>
                </a:solidFill>
                <a:latin typeface="Consolas" panose="020B0609020204030204" pitchFamily="49" charset="0"/>
              </a:rPr>
              <a:t> </a:t>
            </a:r>
            <a:r>
              <a:rPr lang="en-US" sz="1200" dirty="0" err="1" smtClean="0">
                <a:solidFill>
                  <a:srgbClr val="7F0055"/>
                </a:solidFill>
                <a:latin typeface="Consolas" panose="020B0609020204030204" pitchFamily="49" charset="0"/>
              </a:rPr>
              <a:t>entityA</a:t>
            </a:r>
            <a:r>
              <a:rPr lang="en-US" sz="1200" dirty="0" smtClean="0">
                <a:solidFill>
                  <a:srgbClr val="7F0055"/>
                </a:solidFill>
                <a:latin typeface="Consolas" panose="020B0609020204030204" pitchFamily="49" charset="0"/>
              </a:rPr>
              <a:t>;</a:t>
            </a:r>
            <a:endParaRPr lang="en-US" sz="1200" dirty="0" smtClean="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a:t>
            </a:r>
            <a:r>
              <a:rPr lang="en-US" sz="1200" dirty="0" smtClean="0">
                <a:solidFill>
                  <a:srgbClr val="3F7F5F"/>
                </a:solidFill>
                <a:latin typeface="Consolas" panose="020B0609020204030204" pitchFamily="49" charset="0"/>
              </a:rPr>
              <a:t>//constructors, getter </a:t>
            </a:r>
            <a:r>
              <a:rPr lang="en-US" sz="1200" dirty="0">
                <a:solidFill>
                  <a:srgbClr val="3F7F5F"/>
                </a:solidFill>
                <a:latin typeface="Consolas" panose="020B0609020204030204" pitchFamily="49" charset="0"/>
              </a:rPr>
              <a:t>and setter</a:t>
            </a:r>
          </a:p>
          <a:p>
            <a:r>
              <a:rPr lang="en-US" sz="1200" dirty="0" smtClean="0">
                <a:latin typeface="Consolas" panose="020B0609020204030204" pitchFamily="49" charset="0"/>
              </a:rPr>
              <a:t>}</a:t>
            </a:r>
            <a:endParaRPr lang="en-US" sz="1200" dirty="0">
              <a:latin typeface="Consolas" panose="020B0609020204030204" pitchFamily="49" charset="0"/>
            </a:endParaRPr>
          </a:p>
        </p:txBody>
      </p:sp>
    </p:spTree>
    <p:extLst>
      <p:ext uri="{BB962C8B-B14F-4D97-AF65-F5344CB8AC3E}">
        <p14:creationId xmlns:p14="http://schemas.microsoft.com/office/powerpoint/2010/main" val="2822953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2576346" cy="338554"/>
          </a:xfrm>
          <a:prstGeom prst="rect">
            <a:avLst/>
          </a:prstGeom>
        </p:spPr>
        <p:txBody>
          <a:bodyPr wrap="none">
            <a:spAutoFit/>
          </a:bodyPr>
          <a:lstStyle/>
          <a:p>
            <a:r>
              <a:rPr lang="vi-VN" sz="1600" dirty="0"/>
              <a:t>Ánh xạ 1-1 với khóa </a:t>
            </a:r>
            <a:r>
              <a:rPr lang="en-US" sz="1600" dirty="0" err="1" smtClean="0"/>
              <a:t>ngoại</a:t>
            </a:r>
            <a:endParaRPr lang="vi-VN" sz="1600" dirty="0"/>
          </a:p>
        </p:txBody>
      </p:sp>
      <p:sp>
        <p:nvSpPr>
          <p:cNvPr id="6" name="Rectangle 5"/>
          <p:cNvSpPr/>
          <p:nvPr/>
        </p:nvSpPr>
        <p:spPr>
          <a:xfrm>
            <a:off x="83820" y="1892885"/>
            <a:ext cx="5425440" cy="2893100"/>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smtClean="0">
                <a:latin typeface="Consolas" panose="020B0609020204030204" pitchFamily="49" charset="0"/>
              </a:rPr>
              <a:t>javax.persistence</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smtClean="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r>
              <a:rPr lang="en-US" sz="1200" dirty="0">
                <a:solidFill>
                  <a:srgbClr val="646464"/>
                </a:solidFill>
                <a:latin typeface="Consolas" panose="020B0609020204030204" pitchFamily="49" charset="0"/>
              </a:rPr>
              <a:t>(cascade = </a:t>
            </a:r>
            <a:r>
              <a:rPr lang="en-US" sz="1200" dirty="0" err="1">
                <a:solidFill>
                  <a:srgbClr val="646464"/>
                </a:solidFill>
                <a:latin typeface="Consolas" panose="020B0609020204030204" pitchFamily="49" charset="0"/>
              </a:rPr>
              <a:t>CascadeType.ALL</a:t>
            </a:r>
            <a:r>
              <a:rPr lang="en-US" sz="1200" dirty="0">
                <a:solidFill>
                  <a:srgbClr val="646464"/>
                </a:solidFill>
                <a:latin typeface="Consolas" panose="020B0609020204030204" pitchFamily="49" charset="0"/>
              </a:rPr>
              <a:t>)</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JoinColumn(name = "</a:t>
            </a:r>
            <a:r>
              <a:rPr lang="en-US" sz="1200" dirty="0" err="1">
                <a:solidFill>
                  <a:srgbClr val="646464"/>
                </a:solidFill>
                <a:latin typeface="Consolas" panose="020B0609020204030204" pitchFamily="49" charset="0"/>
              </a:rPr>
              <a:t>myIdB</a:t>
            </a:r>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referencedColumnName</a:t>
            </a:r>
            <a:r>
              <a:rPr lang="en-US" sz="1200" dirty="0">
                <a:solidFill>
                  <a:srgbClr val="646464"/>
                </a:solidFill>
                <a:latin typeface="Consolas" panose="020B0609020204030204" pitchFamily="49" charset="0"/>
              </a:rPr>
              <a:t> = "</a:t>
            </a:r>
            <a:r>
              <a:rPr lang="en-US" sz="1200" dirty="0" err="1">
                <a:solidFill>
                  <a:srgbClr val="646464"/>
                </a:solidFill>
                <a:latin typeface="Consolas" panose="020B0609020204030204" pitchFamily="49" charset="0"/>
              </a:rPr>
              <a:t>myIdA</a:t>
            </a:r>
            <a:r>
              <a:rPr lang="en-US" sz="1200" dirty="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smtClean="0">
                <a:solidFill>
                  <a:srgbClr val="3F7F5F"/>
                </a:solidFill>
                <a:latin typeface="Consolas" panose="020B0609020204030204" pitchFamily="49" charset="0"/>
              </a:rPr>
              <a:t>//constructors, getter and setter</a:t>
            </a:r>
            <a:endParaRPr lang="en-US" sz="1200" dirty="0">
              <a:solidFill>
                <a:srgbClr val="3F7F5F"/>
              </a:solidFill>
              <a:latin typeface="Consolas" panose="020B0609020204030204" pitchFamily="49" charset="0"/>
            </a:endParaRPr>
          </a:p>
          <a:p>
            <a:r>
              <a:rPr lang="en-US" sz="1200" dirty="0" smtClean="0">
                <a:latin typeface="Consolas" panose="020B0609020204030204" pitchFamily="49" charset="0"/>
              </a:rPr>
              <a:t>}</a:t>
            </a:r>
          </a:p>
        </p:txBody>
      </p:sp>
      <p:sp>
        <p:nvSpPr>
          <p:cNvPr id="11" name="Rectangle 10"/>
          <p:cNvSpPr/>
          <p:nvPr/>
        </p:nvSpPr>
        <p:spPr>
          <a:xfrm>
            <a:off x="5638800" y="2343805"/>
            <a:ext cx="3390900" cy="2154436"/>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smtClean="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smtClean="0">
                <a:solidFill>
                  <a:srgbClr val="646464"/>
                </a:solidFill>
                <a:latin typeface="Consolas" panose="020B0609020204030204" pitchFamily="49" charset="0"/>
              </a:rPr>
              <a:t>tb_EntityB</a:t>
            </a:r>
            <a:r>
              <a:rPr lang="en-US" sz="1200" dirty="0" smtClean="0">
                <a:solidFill>
                  <a:srgbClr val="646464"/>
                </a:solidFill>
                <a:latin typeface="Consolas" panose="020B0609020204030204" pitchFamily="49" charset="0"/>
              </a:rPr>
              <a:t>")</a:t>
            </a:r>
            <a:endParaRPr lang="en-US" sz="1200" dirty="0">
              <a:solidFill>
                <a:srgbClr val="646464"/>
              </a:solidFill>
              <a:latin typeface="Consolas" panose="020B0609020204030204" pitchFamily="49" charset="0"/>
            </a:endParaRP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smtClean="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smtClean="0">
                <a:solidFill>
                  <a:srgbClr val="7F0055"/>
                </a:solidFill>
                <a:latin typeface="Consolas" panose="020B0609020204030204" pitchFamily="49" charset="0"/>
              </a:rPr>
              <a:t>  private</a:t>
            </a:r>
            <a:r>
              <a:rPr lang="en-US" sz="1200" dirty="0" smtClean="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smtClean="0">
                <a:solidFill>
                  <a:srgbClr val="7F0055"/>
                </a:solidFill>
                <a:latin typeface="Consolas" panose="020B0609020204030204" pitchFamily="49" charset="0"/>
              </a:rPr>
              <a:t>  </a:t>
            </a:r>
            <a:endParaRPr lang="en-US" sz="1200" dirty="0" smtClean="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a:t>
            </a:r>
            <a:r>
              <a:rPr lang="en-US" sz="1200" dirty="0" smtClean="0">
                <a:solidFill>
                  <a:srgbClr val="3F7F5F"/>
                </a:solidFill>
                <a:latin typeface="Consolas" panose="020B0609020204030204" pitchFamily="49" charset="0"/>
              </a:rPr>
              <a:t> //constructors, getter </a:t>
            </a:r>
            <a:r>
              <a:rPr lang="en-US" sz="1200" dirty="0">
                <a:solidFill>
                  <a:srgbClr val="3F7F5F"/>
                </a:solidFill>
                <a:latin typeface="Consolas" panose="020B0609020204030204" pitchFamily="49" charset="0"/>
              </a:rPr>
              <a:t>and setter</a:t>
            </a:r>
          </a:p>
          <a:p>
            <a:r>
              <a:rPr lang="en-US" sz="1200" dirty="0" smtClean="0">
                <a:latin typeface="Consolas" panose="020B0609020204030204" pitchFamily="49" charset="0"/>
              </a:rPr>
              <a:t>}</a:t>
            </a:r>
            <a:endParaRPr lang="en-US" sz="1200" dirty="0">
              <a:latin typeface="Consolas" panose="020B0609020204030204" pitchFamily="49" charset="0"/>
            </a:endParaRPr>
          </a:p>
        </p:txBody>
      </p:sp>
    </p:spTree>
    <p:extLst>
      <p:ext uri="{BB962C8B-B14F-4D97-AF65-F5344CB8AC3E}">
        <p14:creationId xmlns:p14="http://schemas.microsoft.com/office/powerpoint/2010/main" val="366442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45129" y="1214746"/>
            <a:ext cx="2691763" cy="338554"/>
          </a:xfrm>
          <a:prstGeom prst="rect">
            <a:avLst/>
          </a:prstGeom>
        </p:spPr>
        <p:txBody>
          <a:bodyPr wrap="none">
            <a:spAutoFit/>
          </a:bodyPr>
          <a:lstStyle/>
          <a:p>
            <a:r>
              <a:rPr lang="vi-VN" sz="1600" dirty="0"/>
              <a:t>Ánh xạ 1-1 với </a:t>
            </a:r>
            <a:r>
              <a:rPr lang="en-US" sz="1600" dirty="0" err="1" smtClean="0"/>
              <a:t>bảng</a:t>
            </a:r>
            <a:r>
              <a:rPr lang="en-US" sz="1600" dirty="0" smtClean="0"/>
              <a:t> </a:t>
            </a:r>
            <a:r>
              <a:rPr lang="en-US" sz="1600" dirty="0" err="1" smtClean="0"/>
              <a:t>kết</a:t>
            </a:r>
            <a:r>
              <a:rPr lang="en-US" sz="1600" dirty="0" smtClean="0"/>
              <a:t> </a:t>
            </a:r>
            <a:r>
              <a:rPr lang="en-US" sz="1600" dirty="0" err="1" smtClean="0"/>
              <a:t>nối</a:t>
            </a:r>
            <a:endParaRPr lang="vi-VN" sz="1600" dirty="0"/>
          </a:p>
        </p:txBody>
      </p:sp>
      <p:sp>
        <p:nvSpPr>
          <p:cNvPr id="6" name="Rectangle 5"/>
          <p:cNvSpPr/>
          <p:nvPr/>
        </p:nvSpPr>
        <p:spPr>
          <a:xfrm>
            <a:off x="219285" y="1588083"/>
            <a:ext cx="8772315" cy="3493264"/>
          </a:xfrm>
          <a:prstGeom prst="rect">
            <a:avLst/>
          </a:prstGeom>
          <a:ln>
            <a:solidFill>
              <a:srgbClr val="FF0000"/>
            </a:solidFill>
          </a:ln>
        </p:spPr>
        <p:txBody>
          <a:bodyPr wrap="square">
            <a:spAutoFit/>
          </a:bodyPr>
          <a:lstStyle/>
          <a:p>
            <a:r>
              <a:rPr lang="en-US" sz="1300" dirty="0">
                <a:solidFill>
                  <a:srgbClr val="7F0055"/>
                </a:solidFill>
                <a:latin typeface="Consolas" panose="020B0609020204030204" pitchFamily="49" charset="0"/>
              </a:rPr>
              <a:t>import</a:t>
            </a:r>
            <a:r>
              <a:rPr lang="en-US" sz="1300" dirty="0">
                <a:latin typeface="Consolas" panose="020B0609020204030204" pitchFamily="49" charset="0"/>
              </a:rPr>
              <a:t> </a:t>
            </a:r>
            <a:r>
              <a:rPr lang="en-US" sz="1300" dirty="0" err="1" smtClean="0">
                <a:latin typeface="Consolas" panose="020B0609020204030204" pitchFamily="49" charset="0"/>
              </a:rPr>
              <a:t>javax.persistence</a:t>
            </a:r>
            <a:r>
              <a:rPr lang="en-US" sz="1300" dirty="0" smtClean="0">
                <a:latin typeface="Consolas" panose="020B0609020204030204" pitchFamily="49" charset="0"/>
              </a:rPr>
              <a:t>.*;</a:t>
            </a:r>
            <a:endParaRPr lang="en-US" sz="1300" dirty="0">
              <a:latin typeface="Consolas" panose="020B0609020204030204" pitchFamily="49" charset="0"/>
            </a:endParaRPr>
          </a:p>
          <a:p>
            <a:endParaRPr lang="en-US" sz="1300" dirty="0" smtClean="0">
              <a:solidFill>
                <a:srgbClr val="646464"/>
              </a:solidFill>
              <a:latin typeface="Consolas" panose="020B0609020204030204" pitchFamily="49" charset="0"/>
            </a:endParaRPr>
          </a:p>
          <a:p>
            <a:r>
              <a:rPr lang="en-US" sz="1300" dirty="0" smtClean="0">
                <a:solidFill>
                  <a:srgbClr val="646464"/>
                </a:solidFill>
                <a:latin typeface="Consolas" panose="020B0609020204030204" pitchFamily="49" charset="0"/>
              </a:rPr>
              <a:t>@Entity</a:t>
            </a:r>
          </a:p>
          <a:p>
            <a:r>
              <a:rPr lang="en-US" sz="1300" dirty="0">
                <a:solidFill>
                  <a:srgbClr val="646464"/>
                </a:solidFill>
                <a:latin typeface="Consolas" panose="020B0609020204030204" pitchFamily="49" charset="0"/>
              </a:rPr>
              <a:t>@Table(name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tb_EntityA</a:t>
            </a:r>
            <a:r>
              <a:rPr lang="en-US" sz="1300" dirty="0" smtClean="0">
                <a:solidFill>
                  <a:srgbClr val="646464"/>
                </a:solidFill>
                <a:latin typeface="Consolas" panose="020B0609020204030204" pitchFamily="49" charset="0"/>
              </a:rPr>
              <a:t>")</a:t>
            </a:r>
            <a:endParaRPr lang="en-US" sz="1300" dirty="0">
              <a:solidFill>
                <a:srgbClr val="646464"/>
              </a:solidFill>
              <a:latin typeface="Consolas" panose="020B0609020204030204" pitchFamily="49" charset="0"/>
            </a:endParaRPr>
          </a:p>
          <a:p>
            <a:r>
              <a:rPr lang="en-US" sz="1300" dirty="0">
                <a:solidFill>
                  <a:srgbClr val="7F0055"/>
                </a:solidFill>
                <a:latin typeface="Consolas" panose="020B0609020204030204" pitchFamily="49" charset="0"/>
              </a:rPr>
              <a:t>public</a:t>
            </a:r>
            <a:r>
              <a:rPr lang="en-US" sz="1300" dirty="0">
                <a:latin typeface="Consolas" panose="020B0609020204030204" pitchFamily="49" charset="0"/>
              </a:rPr>
              <a:t> </a:t>
            </a:r>
            <a:r>
              <a:rPr lang="en-US" sz="1300" dirty="0">
                <a:solidFill>
                  <a:srgbClr val="7F0055"/>
                </a:solidFill>
                <a:latin typeface="Consolas" panose="020B0609020204030204" pitchFamily="49" charset="0"/>
              </a:rPr>
              <a:t>class</a:t>
            </a:r>
            <a:r>
              <a:rPr lang="en-US" sz="1300" dirty="0">
                <a:latin typeface="Consolas" panose="020B0609020204030204" pitchFamily="49" charset="0"/>
              </a:rPr>
              <a:t> </a:t>
            </a:r>
            <a:r>
              <a:rPr lang="en-US" sz="1300" dirty="0" err="1">
                <a:latin typeface="Consolas" panose="020B0609020204030204" pitchFamily="49" charset="0"/>
              </a:rPr>
              <a:t>EntityA</a:t>
            </a:r>
            <a:r>
              <a:rPr lang="en-US" sz="1300" dirty="0">
                <a:latin typeface="Consolas" panose="020B0609020204030204" pitchFamily="49" charset="0"/>
              </a:rPr>
              <a:t> {</a:t>
            </a:r>
          </a:p>
          <a:p>
            <a:r>
              <a:rPr lang="en-US" sz="1300" dirty="0" smtClean="0">
                <a:solidFill>
                  <a:srgbClr val="646464"/>
                </a:solidFill>
                <a:latin typeface="Consolas" panose="020B0609020204030204" pitchFamily="49" charset="0"/>
              </a:rPr>
              <a:t>  @</a:t>
            </a:r>
            <a:r>
              <a:rPr lang="en-US" sz="1300" dirty="0">
                <a:solidFill>
                  <a:srgbClr val="646464"/>
                </a:solidFill>
                <a:latin typeface="Consolas" panose="020B0609020204030204" pitchFamily="49" charset="0"/>
              </a:rPr>
              <a:t>Id</a:t>
            </a:r>
          </a:p>
          <a:p>
            <a:r>
              <a:rPr lang="en-US" sz="1300" dirty="0">
                <a:latin typeface="Consolas" panose="020B0609020204030204" pitchFamily="49" charset="0"/>
              </a:rPr>
              <a:t>  </a:t>
            </a:r>
            <a:r>
              <a:rPr lang="en-US" sz="1300" dirty="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GeneratedValue</a:t>
            </a:r>
            <a:endParaRPr lang="en-US" sz="1300" dirty="0">
              <a:solidFill>
                <a:srgbClr val="646464"/>
              </a:solidFill>
              <a:latin typeface="Consolas" panose="020B0609020204030204" pitchFamily="49" charset="0"/>
            </a:endParaRPr>
          </a:p>
          <a:p>
            <a:r>
              <a:rPr lang="en-US" sz="1300" dirty="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solidFill>
                  <a:srgbClr val="7F0055"/>
                </a:solidFill>
                <a:latin typeface="Consolas" panose="020B0609020204030204" pitchFamily="49" charset="0"/>
              </a:rPr>
              <a:t>int</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myIdA</a:t>
            </a:r>
            <a:r>
              <a:rPr lang="en-US" sz="1300" dirty="0">
                <a:latin typeface="Consolas" panose="020B0609020204030204" pitchFamily="49" charset="0"/>
              </a:rPr>
              <a:t>;</a:t>
            </a:r>
          </a:p>
          <a:p>
            <a:endParaRPr lang="en-US" sz="1300" dirty="0">
              <a:latin typeface="Consolas" panose="020B0609020204030204" pitchFamily="49" charset="0"/>
            </a:endParaRPr>
          </a:p>
          <a:p>
            <a:r>
              <a:rPr lang="en-US" sz="1300" dirty="0" smtClean="0">
                <a:latin typeface="Consolas" panose="020B0609020204030204" pitchFamily="49" charset="0"/>
              </a:rPr>
              <a:t>  </a:t>
            </a:r>
            <a:r>
              <a:rPr lang="en-US" sz="1300" dirty="0" smtClean="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OneToOne</a:t>
            </a:r>
            <a:r>
              <a:rPr lang="en-US" sz="1300" dirty="0">
                <a:solidFill>
                  <a:srgbClr val="646464"/>
                </a:solidFill>
                <a:latin typeface="Consolas" panose="020B0609020204030204" pitchFamily="49" charset="0"/>
              </a:rPr>
              <a:t>(cascade = </a:t>
            </a:r>
            <a:r>
              <a:rPr lang="en-US" sz="1300" dirty="0" err="1">
                <a:solidFill>
                  <a:srgbClr val="646464"/>
                </a:solidFill>
                <a:latin typeface="Consolas" panose="020B0609020204030204" pitchFamily="49" charset="0"/>
              </a:rPr>
              <a:t>CascadeType.ALL</a:t>
            </a:r>
            <a:r>
              <a:rPr lang="en-US" sz="1300" dirty="0">
                <a:solidFill>
                  <a:srgbClr val="646464"/>
                </a:solidFill>
                <a:latin typeface="Consolas" panose="020B0609020204030204" pitchFamily="49" charset="0"/>
              </a:rPr>
              <a:t>)</a:t>
            </a:r>
          </a:p>
          <a:p>
            <a:r>
              <a:rPr lang="en-US" sz="1300" dirty="0">
                <a:solidFill>
                  <a:srgbClr val="646464"/>
                </a:solidFill>
                <a:latin typeface="Consolas" panose="020B0609020204030204" pitchFamily="49" charset="0"/>
              </a:rPr>
              <a:t>  </a:t>
            </a:r>
            <a:r>
              <a:rPr lang="en-US" sz="1300" dirty="0" smtClean="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JoinTable</a:t>
            </a:r>
            <a:r>
              <a:rPr lang="en-US" sz="1300" dirty="0">
                <a:solidFill>
                  <a:srgbClr val="646464"/>
                </a:solidFill>
                <a:latin typeface="Consolas" panose="020B0609020204030204" pitchFamily="49" charset="0"/>
              </a:rPr>
              <a:t>(name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tb_EntityB</a:t>
            </a:r>
            <a:r>
              <a:rPr lang="en-US" sz="1300" dirty="0" smtClean="0">
                <a:solidFill>
                  <a:srgbClr val="646464"/>
                </a:solidFill>
                <a:latin typeface="Consolas" panose="020B0609020204030204" pitchFamily="49" charset="0"/>
              </a:rPr>
              <a:t>",</a:t>
            </a:r>
            <a:endParaRPr lang="en-US" sz="1300" dirty="0">
              <a:solidFill>
                <a:srgbClr val="646464"/>
              </a:solidFill>
              <a:latin typeface="Consolas" panose="020B0609020204030204" pitchFamily="49" charset="0"/>
            </a:endParaRP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joinColumns</a:t>
            </a:r>
            <a:r>
              <a:rPr lang="en-US" sz="1300" dirty="0">
                <a:solidFill>
                  <a:srgbClr val="646464"/>
                </a:solidFill>
                <a:latin typeface="Consolas" panose="020B0609020204030204" pitchFamily="49" charset="0"/>
              </a:rPr>
              <a:t> = {@JoinColumn(name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EntityA_id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inverseJoinColumns</a:t>
            </a:r>
            <a:r>
              <a:rPr lang="en-US" sz="1300" dirty="0">
                <a:solidFill>
                  <a:srgbClr val="646464"/>
                </a:solidFill>
                <a:latin typeface="Consolas" panose="020B0609020204030204" pitchFamily="49" charset="0"/>
              </a:rPr>
              <a:t> = {@JoinColumn(name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EntityB_id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r>
              <a:rPr lang="en-US" sz="1300" dirty="0" smtClean="0">
                <a:solidFill>
                  <a:srgbClr val="646464"/>
                </a:solidFill>
                <a:latin typeface="Consolas" panose="020B0609020204030204" pitchFamily="49" charset="0"/>
              </a:rPr>
              <a:t>)</a:t>
            </a:r>
          </a:p>
          <a:p>
            <a:r>
              <a:rPr lang="en-US" sz="1300" dirty="0" smtClean="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latin typeface="Consolas" panose="020B0609020204030204" pitchFamily="49" charset="0"/>
              </a:rPr>
              <a:t>EntityB</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entityB</a:t>
            </a:r>
            <a:r>
              <a:rPr lang="en-US" sz="1300" dirty="0">
                <a:latin typeface="Consolas" panose="020B0609020204030204" pitchFamily="49" charset="0"/>
              </a:rPr>
              <a:t>;</a:t>
            </a:r>
          </a:p>
          <a:p>
            <a:r>
              <a:rPr lang="en-US" sz="1300" dirty="0" smtClean="0">
                <a:latin typeface="Consolas" panose="020B0609020204030204" pitchFamily="49" charset="0"/>
              </a:rPr>
              <a:t>  </a:t>
            </a:r>
            <a:r>
              <a:rPr lang="en-US" sz="1300" dirty="0" smtClean="0">
                <a:solidFill>
                  <a:srgbClr val="3F7F5F"/>
                </a:solidFill>
                <a:latin typeface="Consolas" panose="020B0609020204030204" pitchFamily="49" charset="0"/>
              </a:rPr>
              <a:t>//constructors, getter and setter</a:t>
            </a:r>
            <a:endParaRPr lang="en-US" sz="1300" dirty="0">
              <a:solidFill>
                <a:srgbClr val="3F7F5F"/>
              </a:solidFill>
              <a:latin typeface="Consolas" panose="020B0609020204030204" pitchFamily="49" charset="0"/>
            </a:endParaRPr>
          </a:p>
          <a:p>
            <a:r>
              <a:rPr lang="en-US" sz="1300" dirty="0" smtClean="0">
                <a:latin typeface="Consolas" panose="020B0609020204030204" pitchFamily="49" charset="0"/>
              </a:rPr>
              <a:t>}</a:t>
            </a:r>
          </a:p>
        </p:txBody>
      </p:sp>
    </p:spTree>
    <p:extLst>
      <p:ext uri="{BB962C8B-B14F-4D97-AF65-F5344CB8AC3E}">
        <p14:creationId xmlns:p14="http://schemas.microsoft.com/office/powerpoint/2010/main" val="3268550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2691763" cy="338554"/>
          </a:xfrm>
          <a:prstGeom prst="rect">
            <a:avLst/>
          </a:prstGeom>
        </p:spPr>
        <p:txBody>
          <a:bodyPr wrap="none">
            <a:spAutoFit/>
          </a:bodyPr>
          <a:lstStyle/>
          <a:p>
            <a:r>
              <a:rPr lang="vi-VN" sz="1600" dirty="0"/>
              <a:t>Ánh xạ 1-1 với </a:t>
            </a:r>
            <a:r>
              <a:rPr lang="en-US" sz="1600" dirty="0" err="1" smtClean="0"/>
              <a:t>bảng</a:t>
            </a:r>
            <a:r>
              <a:rPr lang="en-US" sz="1600" dirty="0" smtClean="0"/>
              <a:t> </a:t>
            </a:r>
            <a:r>
              <a:rPr lang="en-US" sz="1600" dirty="0" err="1" smtClean="0"/>
              <a:t>kết</a:t>
            </a:r>
            <a:r>
              <a:rPr lang="en-US" sz="1600" dirty="0" smtClean="0"/>
              <a:t> </a:t>
            </a:r>
            <a:r>
              <a:rPr lang="en-US" sz="1600" dirty="0" err="1" smtClean="0"/>
              <a:t>nối</a:t>
            </a:r>
            <a:endParaRPr lang="vi-VN" sz="1600" dirty="0"/>
          </a:p>
        </p:txBody>
      </p:sp>
      <p:sp>
        <p:nvSpPr>
          <p:cNvPr id="11" name="Rectangle 10"/>
          <p:cNvSpPr/>
          <p:nvPr/>
        </p:nvSpPr>
        <p:spPr>
          <a:xfrm>
            <a:off x="249766" y="1801937"/>
            <a:ext cx="8741833" cy="3108543"/>
          </a:xfrm>
          <a:prstGeom prst="rect">
            <a:avLst/>
          </a:prstGeom>
          <a:ln>
            <a:solidFill>
              <a:srgbClr val="FF0000"/>
            </a:solidFill>
          </a:ln>
        </p:spPr>
        <p:txBody>
          <a:bodyPr wrap="square">
            <a:spAutoFit/>
          </a:bodyPr>
          <a:lstStyle/>
          <a:p>
            <a:r>
              <a:rPr lang="en-US" dirty="0">
                <a:solidFill>
                  <a:srgbClr val="7F0055"/>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javax.persistence</a:t>
            </a:r>
            <a:r>
              <a:rPr lang="en-US" dirty="0" smtClean="0">
                <a:latin typeface="Consolas" panose="020B0609020204030204" pitchFamily="49" charset="0"/>
              </a:rPr>
              <a:t>.*;</a:t>
            </a:r>
            <a:endParaRPr lang="en-US" dirty="0">
              <a:latin typeface="Consolas" panose="020B0609020204030204" pitchFamily="49" charset="0"/>
            </a:endParaRPr>
          </a:p>
          <a:p>
            <a:endParaRPr lang="en-US" dirty="0" smtClean="0">
              <a:latin typeface="Consolas" panose="020B0609020204030204" pitchFamily="49" charset="0"/>
            </a:endParaRPr>
          </a:p>
          <a:p>
            <a:r>
              <a:rPr lang="en-US" dirty="0">
                <a:solidFill>
                  <a:srgbClr val="646464"/>
                </a:solidFill>
                <a:latin typeface="Consolas" panose="020B0609020204030204" pitchFamily="49" charset="0"/>
              </a:rPr>
              <a:t>@Entity</a:t>
            </a:r>
          </a:p>
          <a:p>
            <a:r>
              <a:rPr lang="en-US" dirty="0">
                <a:solidFill>
                  <a:srgbClr val="646464"/>
                </a:solidFill>
                <a:latin typeface="Consolas" panose="020B0609020204030204" pitchFamily="49" charset="0"/>
              </a:rPr>
              <a:t>@Table(name = “</a:t>
            </a:r>
            <a:r>
              <a:rPr lang="en-US" dirty="0" err="1" smtClean="0">
                <a:solidFill>
                  <a:srgbClr val="646464"/>
                </a:solidFill>
                <a:latin typeface="Consolas" panose="020B0609020204030204" pitchFamily="49" charset="0"/>
              </a:rPr>
              <a:t>tb_EntityB</a:t>
            </a:r>
            <a:r>
              <a:rPr lang="en-US" dirty="0" smtClean="0">
                <a:solidFill>
                  <a:srgbClr val="646464"/>
                </a:solidFill>
                <a:latin typeface="Consolas" panose="020B0609020204030204" pitchFamily="49" charset="0"/>
              </a:rPr>
              <a:t>")</a:t>
            </a:r>
            <a:endParaRPr lang="en-US" dirty="0">
              <a:solidFill>
                <a:srgbClr val="646464"/>
              </a:solidFill>
              <a:latin typeface="Consolas" panose="020B0609020204030204" pitchFamily="49" charset="0"/>
            </a:endParaRPr>
          </a:p>
          <a:p>
            <a:r>
              <a:rPr lang="en-US" dirty="0" smtClean="0">
                <a:solidFill>
                  <a:srgbClr val="7F0055"/>
                </a:solidFill>
                <a:latin typeface="Consolas" panose="020B0609020204030204" pitchFamily="49" charset="0"/>
              </a:rPr>
              <a:t>public</a:t>
            </a:r>
            <a:r>
              <a:rPr lang="en-US" dirty="0" smtClean="0">
                <a:latin typeface="Consolas" panose="020B0609020204030204" pitchFamily="49" charset="0"/>
              </a:rPr>
              <a:t> </a:t>
            </a:r>
            <a:r>
              <a:rPr lang="en-US" dirty="0">
                <a:solidFill>
                  <a:srgbClr val="7F0055"/>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EntityB</a:t>
            </a:r>
            <a:r>
              <a:rPr lang="en-US" dirty="0">
                <a:latin typeface="Consolas" panose="020B0609020204030204" pitchFamily="49" charset="0"/>
              </a:rPr>
              <a:t> {</a:t>
            </a:r>
          </a:p>
          <a:p>
            <a:r>
              <a:rPr lang="en-US" dirty="0" smtClean="0">
                <a:solidFill>
                  <a:srgbClr val="646464"/>
                </a:solidFill>
                <a:latin typeface="Consolas" panose="020B0609020204030204" pitchFamily="49" charset="0"/>
              </a:rPr>
              <a:t>  @</a:t>
            </a:r>
            <a:r>
              <a:rPr lang="en-US" dirty="0">
                <a:solidFill>
                  <a:srgbClr val="646464"/>
                </a:solidFill>
                <a:latin typeface="Consolas" panose="020B0609020204030204" pitchFamily="49" charset="0"/>
              </a:rPr>
              <a:t>Id</a:t>
            </a:r>
          </a:p>
          <a:p>
            <a:r>
              <a:rPr lang="en-US" dirty="0" smtClean="0">
                <a:solidFill>
                  <a:srgbClr val="646464"/>
                </a:solidFill>
                <a:latin typeface="Consolas" panose="020B0609020204030204" pitchFamily="49" charset="0"/>
              </a:rPr>
              <a:t>  @</a:t>
            </a:r>
            <a:r>
              <a:rPr lang="en-US" dirty="0" err="1">
                <a:solidFill>
                  <a:srgbClr val="646464"/>
                </a:solidFill>
                <a:latin typeface="Consolas" panose="020B0609020204030204" pitchFamily="49" charset="0"/>
              </a:rPr>
              <a:t>GeneratedValue</a:t>
            </a:r>
            <a:r>
              <a:rPr lang="en-US" dirty="0">
                <a:solidFill>
                  <a:srgbClr val="646464"/>
                </a:solidFill>
                <a:latin typeface="Consolas" panose="020B0609020204030204" pitchFamily="49" charset="0"/>
              </a:rPr>
              <a:t>(strategy = </a:t>
            </a:r>
            <a:r>
              <a:rPr lang="en-US" dirty="0" err="1">
                <a:solidFill>
                  <a:srgbClr val="646464"/>
                </a:solidFill>
                <a:latin typeface="Consolas" panose="020B0609020204030204" pitchFamily="49" charset="0"/>
              </a:rPr>
              <a:t>GenerationType.IDENTITY</a:t>
            </a:r>
            <a:r>
              <a:rPr lang="en-US" dirty="0" smtClean="0">
                <a:solidFill>
                  <a:srgbClr val="646464"/>
                </a:solidFill>
                <a:latin typeface="Consolas" panose="020B0609020204030204" pitchFamily="49" charset="0"/>
              </a:rPr>
              <a:t>)</a:t>
            </a:r>
          </a:p>
          <a:p>
            <a:r>
              <a:rPr lang="en-US" dirty="0" smtClean="0">
                <a:solidFill>
                  <a:srgbClr val="7F0055"/>
                </a:solidFill>
                <a:latin typeface="Consolas" panose="020B0609020204030204" pitchFamily="49" charset="0"/>
              </a:rPr>
              <a:t>  private</a:t>
            </a:r>
            <a:r>
              <a:rPr lang="en-US" dirty="0" smtClean="0">
                <a:latin typeface="Consolas" panose="020B0609020204030204" pitchFamily="49" charset="0"/>
              </a:rPr>
              <a:t> </a:t>
            </a:r>
            <a:r>
              <a:rPr lang="en-US" dirty="0" err="1">
                <a:solidFill>
                  <a:srgbClr val="7F0055"/>
                </a:solidFill>
                <a:latin typeface="Consolas" panose="020B0609020204030204" pitchFamily="49" charset="0"/>
              </a:rPr>
              <a:t>int</a:t>
            </a:r>
            <a:r>
              <a:rPr lang="en-US" dirty="0">
                <a:latin typeface="Consolas" panose="020B0609020204030204" pitchFamily="49" charset="0"/>
              </a:rPr>
              <a:t> </a:t>
            </a:r>
            <a:r>
              <a:rPr lang="en-US" dirty="0" err="1">
                <a:solidFill>
                  <a:srgbClr val="0000C0"/>
                </a:solidFill>
                <a:latin typeface="Consolas" panose="020B0609020204030204" pitchFamily="49" charset="0"/>
              </a:rPr>
              <a:t>myIdB</a:t>
            </a:r>
            <a:r>
              <a:rPr lang="en-US" dirty="0">
                <a:latin typeface="Consolas" panose="020B0609020204030204" pitchFamily="49" charset="0"/>
              </a:rPr>
              <a:t>;</a:t>
            </a:r>
          </a:p>
          <a:p>
            <a:endParaRPr lang="en-US" dirty="0" smtClean="0">
              <a:solidFill>
                <a:srgbClr val="646464"/>
              </a:solidFill>
              <a:latin typeface="Consolas" panose="020B0609020204030204" pitchFamily="49" charset="0"/>
            </a:endParaRPr>
          </a:p>
          <a:p>
            <a:r>
              <a:rPr lang="en-US" dirty="0">
                <a:solidFill>
                  <a:srgbClr val="7F0055"/>
                </a:solidFill>
                <a:latin typeface="Consolas" panose="020B0609020204030204" pitchFamily="49" charset="0"/>
              </a:rPr>
              <a:t>  </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OneToOne</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mappedBy</a:t>
            </a:r>
            <a:r>
              <a:rPr lang="en-US" dirty="0">
                <a:solidFill>
                  <a:srgbClr val="646464"/>
                </a:solidFill>
                <a:latin typeface="Consolas" panose="020B0609020204030204" pitchFamily="49" charset="0"/>
              </a:rPr>
              <a:t> = </a:t>
            </a:r>
            <a:r>
              <a:rPr lang="en-US" dirty="0" smtClean="0">
                <a:solidFill>
                  <a:srgbClr val="646464"/>
                </a:solidFill>
                <a:latin typeface="Consolas" panose="020B0609020204030204" pitchFamily="49" charset="0"/>
              </a:rPr>
              <a:t>“</a:t>
            </a:r>
            <a:r>
              <a:rPr lang="en-US" dirty="0" err="1" smtClean="0">
                <a:solidFill>
                  <a:srgbClr val="646464"/>
                </a:solidFill>
                <a:latin typeface="Consolas" panose="020B0609020204030204" pitchFamily="49" charset="0"/>
              </a:rPr>
              <a:t>entityB</a:t>
            </a:r>
            <a:r>
              <a:rPr lang="en-US" dirty="0" smtClean="0">
                <a:solidFill>
                  <a:srgbClr val="646464"/>
                </a:solidFill>
                <a:latin typeface="Consolas" panose="020B0609020204030204" pitchFamily="49" charset="0"/>
              </a:rPr>
              <a:t>")</a:t>
            </a:r>
            <a:endParaRPr lang="en-US" dirty="0">
              <a:solidFill>
                <a:srgbClr val="646464"/>
              </a:solidFill>
              <a:latin typeface="Consolas" panose="020B0609020204030204" pitchFamily="49" charset="0"/>
            </a:endParaRPr>
          </a:p>
          <a:p>
            <a:r>
              <a:rPr lang="en-US" dirty="0">
                <a:solidFill>
                  <a:srgbClr val="7F0055"/>
                </a:solidFill>
                <a:latin typeface="Consolas" panose="020B0609020204030204" pitchFamily="49" charset="0"/>
              </a:rPr>
              <a:t>  </a:t>
            </a:r>
            <a:r>
              <a:rPr lang="en-US" dirty="0" smtClean="0">
                <a:solidFill>
                  <a:srgbClr val="7F0055"/>
                </a:solidFill>
                <a:latin typeface="Consolas" panose="020B0609020204030204" pitchFamily="49" charset="0"/>
              </a:rPr>
              <a:t>private </a:t>
            </a:r>
            <a:r>
              <a:rPr lang="en-US" dirty="0" err="1" smtClean="0">
                <a:latin typeface="Consolas" panose="020B0609020204030204" pitchFamily="49" charset="0"/>
              </a:rPr>
              <a:t>EntityA</a:t>
            </a:r>
            <a:r>
              <a:rPr lang="en-US" dirty="0" smtClean="0">
                <a:latin typeface="Consolas" panose="020B0609020204030204" pitchFamily="49" charset="0"/>
              </a:rPr>
              <a:t> </a:t>
            </a:r>
            <a:r>
              <a:rPr lang="en-US" dirty="0" err="1" smtClean="0">
                <a:solidFill>
                  <a:srgbClr val="7F0055"/>
                </a:solidFill>
                <a:latin typeface="Consolas" panose="020B0609020204030204" pitchFamily="49" charset="0"/>
              </a:rPr>
              <a:t>entityA</a:t>
            </a:r>
            <a:r>
              <a:rPr lang="en-US" dirty="0" smtClean="0">
                <a:solidFill>
                  <a:srgbClr val="7F0055"/>
                </a:solidFill>
                <a:latin typeface="Consolas" panose="020B0609020204030204" pitchFamily="49" charset="0"/>
              </a:rPr>
              <a:t> </a:t>
            </a:r>
            <a:r>
              <a:rPr lang="en-US" dirty="0">
                <a:solidFill>
                  <a:srgbClr val="7F0055"/>
                </a:solidFill>
                <a:latin typeface="Consolas" panose="020B0609020204030204" pitchFamily="49" charset="0"/>
              </a:rPr>
              <a:t>;</a:t>
            </a:r>
          </a:p>
          <a:p>
            <a:r>
              <a:rPr lang="en-US" dirty="0" smtClean="0">
                <a:solidFill>
                  <a:srgbClr val="7F0055"/>
                </a:solidFill>
                <a:latin typeface="Consolas" panose="020B0609020204030204" pitchFamily="49" charset="0"/>
              </a:rPr>
              <a:t>  </a:t>
            </a:r>
            <a:endParaRPr lang="en-US" dirty="0" smtClean="0">
              <a:solidFill>
                <a:srgbClr val="3F7F5F"/>
              </a:solidFill>
              <a:latin typeface="Consolas" panose="020B0609020204030204" pitchFamily="49" charset="0"/>
            </a:endParaRPr>
          </a:p>
          <a:p>
            <a:r>
              <a:rPr lang="en-US" dirty="0">
                <a:solidFill>
                  <a:srgbClr val="3F7F5F"/>
                </a:solidFill>
                <a:latin typeface="Consolas" panose="020B0609020204030204" pitchFamily="49" charset="0"/>
              </a:rPr>
              <a:t> </a:t>
            </a:r>
            <a:r>
              <a:rPr lang="en-US" dirty="0" smtClean="0">
                <a:solidFill>
                  <a:srgbClr val="3F7F5F"/>
                </a:solidFill>
                <a:latin typeface="Consolas" panose="020B0609020204030204" pitchFamily="49" charset="0"/>
              </a:rPr>
              <a:t> //constructors, getter </a:t>
            </a:r>
            <a:r>
              <a:rPr lang="en-US" dirty="0">
                <a:solidFill>
                  <a:srgbClr val="3F7F5F"/>
                </a:solidFill>
                <a:latin typeface="Consolas" panose="020B0609020204030204" pitchFamily="49" charset="0"/>
              </a:rPr>
              <a:t>and setter</a:t>
            </a:r>
          </a:p>
          <a:p>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2795405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LUỒNG JDBC</a:t>
            </a:r>
            <a:endParaRPr lang="en-US" altLang="en-US" sz="2200" dirty="0"/>
          </a:p>
        </p:txBody>
      </p:sp>
      <p:sp>
        <p:nvSpPr>
          <p:cNvPr id="9" name="Rectangle 8"/>
          <p:cNvSpPr/>
          <p:nvPr/>
        </p:nvSpPr>
        <p:spPr>
          <a:xfrm>
            <a:off x="99060" y="1672116"/>
            <a:ext cx="3413760" cy="2507866"/>
          </a:xfrm>
          <a:prstGeom prst="rect">
            <a:avLst/>
          </a:prstGeom>
        </p:spPr>
        <p:txBody>
          <a:bodyPr wrap="square">
            <a:spAutoFit/>
          </a:bodyPr>
          <a:lstStyle/>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giúp viết các ứng dụng Java quản lý ba hoạt động lập trình sau:</a:t>
            </a:r>
          </a:p>
          <a:p>
            <a:pPr algn="just">
              <a:lnSpc>
                <a:spcPct val="107000"/>
              </a:lnSpc>
              <a:spcAft>
                <a:spcPts val="800"/>
              </a:spcAft>
            </a:pP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Kết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nối với nguồn dữ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Gửi truy vấn và cập nhật câu lệnh vào cơ sở dữ liệu</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Truy xuất và xử lý kết quả nhận được từ cơ sở dữ liệu để trả lời truy vấn của người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descr="https://4.bp.blogspot.com/-OIiezx01y7M/W78-Ort5u4I/AAAAAAAAEPY/a7zeUmu2McsUzoqS5_wSf_1jQmYFRCZHACLcBGAs/s1600/jdbc.jpg"/>
          <p:cNvPicPr/>
          <p:nvPr/>
        </p:nvPicPr>
        <p:blipFill rotWithShape="1">
          <a:blip r:embed="rId2">
            <a:extLst>
              <a:ext uri="{28A0092B-C50C-407E-A947-70E740481C1C}">
                <a14:useLocalDpi xmlns:a14="http://schemas.microsoft.com/office/drawing/2010/main" val="0"/>
              </a:ext>
            </a:extLst>
          </a:blip>
          <a:srcRect l="5516" t="22770" r="6280" b="8614"/>
          <a:stretch/>
        </p:blipFill>
        <p:spPr bwMode="auto">
          <a:xfrm>
            <a:off x="3668395" y="1630680"/>
            <a:ext cx="5407025" cy="2446020"/>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86999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pic>
        <p:nvPicPr>
          <p:cNvPr id="6" name="Picture 5"/>
          <p:cNvPicPr>
            <a:picLocks noChangeAspect="1"/>
          </p:cNvPicPr>
          <p:nvPr/>
        </p:nvPicPr>
        <p:blipFill>
          <a:blip r:embed="rId2"/>
          <a:stretch>
            <a:fillRect/>
          </a:stretch>
        </p:blipFill>
        <p:spPr>
          <a:xfrm>
            <a:off x="4315777" y="1250632"/>
            <a:ext cx="4657725" cy="1819275"/>
          </a:xfrm>
          <a:prstGeom prst="rect">
            <a:avLst/>
          </a:prstGeom>
        </p:spPr>
      </p:pic>
      <p:pic>
        <p:nvPicPr>
          <p:cNvPr id="7" name="Picture 6"/>
          <p:cNvPicPr>
            <a:picLocks noChangeAspect="1"/>
          </p:cNvPicPr>
          <p:nvPr/>
        </p:nvPicPr>
        <p:blipFill>
          <a:blip r:embed="rId3"/>
          <a:stretch>
            <a:fillRect/>
          </a:stretch>
        </p:blipFill>
        <p:spPr>
          <a:xfrm>
            <a:off x="4666594" y="3159423"/>
            <a:ext cx="4088786" cy="1924378"/>
          </a:xfrm>
          <a:prstGeom prst="rect">
            <a:avLst/>
          </a:prstGeom>
          <a:ln>
            <a:solidFill>
              <a:srgbClr val="FF0000"/>
            </a:solidFill>
          </a:ln>
        </p:spPr>
      </p:pic>
      <p:pic>
        <p:nvPicPr>
          <p:cNvPr id="8" name="Picture 7"/>
          <p:cNvPicPr>
            <a:picLocks noChangeAspect="1"/>
          </p:cNvPicPr>
          <p:nvPr/>
        </p:nvPicPr>
        <p:blipFill>
          <a:blip r:embed="rId4"/>
          <a:stretch>
            <a:fillRect/>
          </a:stretch>
        </p:blipFill>
        <p:spPr>
          <a:xfrm>
            <a:off x="139539" y="1199472"/>
            <a:ext cx="3998122" cy="3898308"/>
          </a:xfrm>
          <a:prstGeom prst="rect">
            <a:avLst/>
          </a:prstGeom>
          <a:ln>
            <a:solidFill>
              <a:srgbClr val="FF0000"/>
            </a:solidFill>
          </a:ln>
        </p:spPr>
      </p:pic>
    </p:spTree>
    <p:extLst>
      <p:ext uri="{BB962C8B-B14F-4D97-AF65-F5344CB8AC3E}">
        <p14:creationId xmlns:p14="http://schemas.microsoft.com/office/powerpoint/2010/main" val="30509824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1-n</a:t>
            </a:r>
            <a:endParaRPr lang="en-US" altLang="en-US" sz="2200" dirty="0"/>
          </a:p>
        </p:txBody>
      </p:sp>
      <p:pic>
        <p:nvPicPr>
          <p:cNvPr id="7" name="Picture 6"/>
          <p:cNvPicPr>
            <a:picLocks noChangeAspect="1"/>
          </p:cNvPicPr>
          <p:nvPr/>
        </p:nvPicPr>
        <p:blipFill>
          <a:blip r:embed="rId2"/>
          <a:stretch>
            <a:fillRect/>
          </a:stretch>
        </p:blipFill>
        <p:spPr>
          <a:xfrm>
            <a:off x="3690373" y="1798225"/>
            <a:ext cx="5392667" cy="2331106"/>
          </a:xfrm>
          <a:prstGeom prst="rect">
            <a:avLst/>
          </a:prstGeom>
          <a:ln>
            <a:solidFill>
              <a:srgbClr val="FF0000"/>
            </a:solidFill>
          </a:ln>
        </p:spPr>
      </p:pic>
      <p:sp>
        <p:nvSpPr>
          <p:cNvPr id="8" name="Rectangle 7"/>
          <p:cNvSpPr/>
          <p:nvPr/>
        </p:nvSpPr>
        <p:spPr>
          <a:xfrm>
            <a:off x="42335" y="1783366"/>
            <a:ext cx="3581400" cy="2314480"/>
          </a:xfrm>
          <a:prstGeom prst="rect">
            <a:avLst/>
          </a:prstGeom>
        </p:spPr>
        <p:txBody>
          <a:bodyPr wrap="square">
            <a:spAutoFit/>
          </a:bodyPr>
          <a:lstStyle/>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1-n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này</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Spring Data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1-n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ngoại</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08404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1-n</a:t>
            </a:r>
            <a:endParaRPr lang="en-US" altLang="en-US" sz="2200" dirty="0"/>
          </a:p>
        </p:txBody>
      </p:sp>
    </p:spTree>
    <p:extLst>
      <p:ext uri="{BB962C8B-B14F-4D97-AF65-F5344CB8AC3E}">
        <p14:creationId xmlns:p14="http://schemas.microsoft.com/office/powerpoint/2010/main" val="15733541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Kho lưu trữ (Repositories)</a:t>
            </a:r>
          </a:p>
        </p:txBody>
      </p:sp>
    </p:spTree>
    <p:extLst>
      <p:ext uri="{BB962C8B-B14F-4D97-AF65-F5344CB8AC3E}">
        <p14:creationId xmlns:p14="http://schemas.microsoft.com/office/powerpoint/2010/main" val="33629095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GIỚI </a:t>
            </a:r>
            <a:r>
              <a:rPr lang="en-US" altLang="en-US" sz="2200" dirty="0" err="1" smtClean="0"/>
              <a:t>THIỆU</a:t>
            </a:r>
            <a:endParaRPr lang="en-US" altLang="en-US" sz="2200" dirty="0"/>
          </a:p>
        </p:txBody>
      </p:sp>
      <p:sp>
        <p:nvSpPr>
          <p:cNvPr id="7" name="Rectangle 6"/>
          <p:cNvSpPr/>
          <p:nvPr/>
        </p:nvSpPr>
        <p:spPr>
          <a:xfrm>
            <a:off x="77047" y="1286520"/>
            <a:ext cx="5211234" cy="3570208"/>
          </a:xfrm>
          <a:prstGeom prst="rect">
            <a:avLst/>
          </a:prstGeom>
        </p:spPr>
        <p:txBody>
          <a:bodyPr wrap="square">
            <a:spAutoFit/>
          </a:bodyPr>
          <a:lstStyle/>
          <a:p>
            <a:pPr algn="just">
              <a:lnSpc>
                <a:spcPct val="12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X</a:t>
            </a:r>
            <a:r>
              <a:rPr lang="vi-VN" sz="1800" dirty="0" smtClean="0">
                <a:solidFill>
                  <a:srgbClr val="343A40"/>
                </a:solidFill>
                <a:latin typeface="Segoe UI" panose="020B0502040204020203" pitchFamily="34" charset="0"/>
                <a:ea typeface="Times New Roman" panose="02020603050405020304" pitchFamily="18" charset="0"/>
              </a:rPr>
              <a:t>ây </a:t>
            </a:r>
            <a:r>
              <a:rPr lang="vi-VN" sz="1800" dirty="0">
                <a:solidFill>
                  <a:srgbClr val="343A40"/>
                </a:solidFill>
                <a:latin typeface="Segoe UI" panose="020B0502040204020203" pitchFamily="34" charset="0"/>
                <a:ea typeface="Times New Roman" panose="02020603050405020304" pitchFamily="18" charset="0"/>
              </a:rPr>
              <a:t>dựng và triển khai tầng truy </a:t>
            </a:r>
            <a:r>
              <a:rPr lang="en-US" sz="1800" dirty="0" err="1" smtClean="0">
                <a:solidFill>
                  <a:srgbClr val="343A40"/>
                </a:solidFill>
                <a:latin typeface="Segoe UI" panose="020B0502040204020203" pitchFamily="34" charset="0"/>
                <a:ea typeface="Times New Roman" panose="02020603050405020304" pitchFamily="18" charset="0"/>
              </a:rPr>
              <a:t>xuất</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dữ </a:t>
            </a:r>
            <a:r>
              <a:rPr lang="vi-VN" sz="1800" dirty="0">
                <a:solidFill>
                  <a:srgbClr val="343A40"/>
                </a:solidFill>
                <a:latin typeface="Segoe UI" panose="020B0502040204020203" pitchFamily="34" charset="0"/>
                <a:ea typeface="Times New Roman" panose="02020603050405020304" pitchFamily="18" charset="0"/>
              </a:rPr>
              <a:t>liệu trong các ứng dụng </a:t>
            </a:r>
            <a:r>
              <a:rPr lang="en-US" sz="1800" dirty="0" err="1" smtClean="0">
                <a:solidFill>
                  <a:srgbClr val="343A40"/>
                </a:solidFill>
                <a:latin typeface="Segoe UI" panose="020B0502040204020203" pitchFamily="34" charset="0"/>
                <a:ea typeface="Times New Roman" panose="02020603050405020304" pitchFamily="18" charset="0"/>
              </a:rPr>
              <a:t>thường</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phức</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tạp</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và</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cồng kền</a:t>
            </a:r>
            <a:r>
              <a:rPr lang="en-US" sz="1800" dirty="0" smtClean="0">
                <a:solidFill>
                  <a:srgbClr val="343A40"/>
                </a:solidFill>
                <a:latin typeface="Segoe UI" panose="020B0502040204020203" pitchFamily="34" charset="0"/>
                <a:ea typeface="Times New Roman" panose="02020603050405020304" pitchFamily="18" charset="0"/>
              </a:rPr>
              <a:t>h.</a:t>
            </a:r>
          </a:p>
          <a:p>
            <a:pPr algn="just">
              <a:lnSpc>
                <a:spcPct val="12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C</a:t>
            </a:r>
            <a:r>
              <a:rPr lang="vi-VN" sz="1800" dirty="0" smtClean="0">
                <a:solidFill>
                  <a:srgbClr val="343A40"/>
                </a:solidFill>
                <a:latin typeface="Segoe UI" panose="020B0502040204020203" pitchFamily="34" charset="0"/>
                <a:ea typeface="Times New Roman" panose="02020603050405020304" pitchFamily="18" charset="0"/>
              </a:rPr>
              <a:t>ó </a:t>
            </a:r>
            <a:r>
              <a:rPr lang="vi-VN" sz="1800" dirty="0">
                <a:solidFill>
                  <a:srgbClr val="343A40"/>
                </a:solidFill>
                <a:latin typeface="Segoe UI" panose="020B0502040204020203" pitchFamily="34" charset="0"/>
                <a:ea typeface="Times New Roman" panose="02020603050405020304" pitchFamily="18" charset="0"/>
              </a:rPr>
              <a:t>nhiều thư viện và framework hỗ trợ nhưng </a:t>
            </a:r>
            <a:r>
              <a:rPr lang="vi-VN" sz="1800" dirty="0" smtClean="0">
                <a:solidFill>
                  <a:srgbClr val="343A40"/>
                </a:solidFill>
                <a:latin typeface="Segoe UI" panose="020B0502040204020203" pitchFamily="34" charset="0"/>
                <a:ea typeface="Times New Roman" panose="02020603050405020304" pitchFamily="18" charset="0"/>
              </a:rPr>
              <a:t>không </a:t>
            </a:r>
            <a:r>
              <a:rPr lang="vi-VN" sz="1800" dirty="0">
                <a:solidFill>
                  <a:srgbClr val="343A40"/>
                </a:solidFill>
                <a:latin typeface="Segoe UI" panose="020B0502040204020203" pitchFamily="34" charset="0"/>
                <a:ea typeface="Times New Roman" panose="02020603050405020304" pitchFamily="18" charset="0"/>
              </a:rPr>
              <a:t>tránh khỏi việc phải viết lại quá nhiều mã viết sẵn trong các thư </a:t>
            </a:r>
            <a:r>
              <a:rPr lang="vi-VN" sz="1800" dirty="0" smtClean="0">
                <a:solidFill>
                  <a:srgbClr val="343A40"/>
                </a:solidFill>
                <a:latin typeface="Segoe UI" panose="020B0502040204020203" pitchFamily="34" charset="0"/>
                <a:ea typeface="Times New Roman" panose="02020603050405020304" pitchFamily="18" charset="0"/>
              </a:rPr>
              <a:t>viện</a:t>
            </a:r>
            <a:endParaRPr lang="en-US" sz="1800" dirty="0" smtClean="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rPr>
              <a:t>Để </a:t>
            </a:r>
            <a:r>
              <a:rPr lang="vi-VN" sz="1800" dirty="0">
                <a:solidFill>
                  <a:srgbClr val="343A40"/>
                </a:solidFill>
                <a:latin typeface="Segoe UI" panose="020B0502040204020203" pitchFamily="34" charset="0"/>
                <a:ea typeface="Times New Roman" panose="02020603050405020304" pitchFamily="18" charset="0"/>
              </a:rPr>
              <a:t>giảm </a:t>
            </a:r>
            <a:r>
              <a:rPr lang="en-US" sz="1800" dirty="0" err="1" smtClean="0">
                <a:solidFill>
                  <a:srgbClr val="343A40"/>
                </a:solidFill>
                <a:latin typeface="Segoe UI" panose="020B0502040204020203" pitchFamily="34" charset="0"/>
                <a:ea typeface="Times New Roman" panose="02020603050405020304" pitchFamily="18" charset="0"/>
              </a:rPr>
              <a:t>việc</a:t>
            </a:r>
            <a:r>
              <a:rPr lang="en-US" sz="1800" dirty="0" smtClean="0">
                <a:solidFill>
                  <a:srgbClr val="343A40"/>
                </a:solidFill>
                <a:latin typeface="Segoe UI" panose="020B0502040204020203" pitchFamily="34" charset="0"/>
                <a:ea typeface="Times New Roman" panose="02020603050405020304" pitchFamily="18" charset="0"/>
              </a:rPr>
              <a:t> code </a:t>
            </a:r>
            <a:r>
              <a:rPr lang="en-US" sz="1800" dirty="0" err="1" smtClean="0">
                <a:solidFill>
                  <a:srgbClr val="343A40"/>
                </a:solidFill>
                <a:latin typeface="Segoe UI" panose="020B0502040204020203" pitchFamily="34" charset="0"/>
                <a:ea typeface="Times New Roman" panose="02020603050405020304" pitchFamily="18" charset="0"/>
              </a:rPr>
              <a:t>lại</a:t>
            </a:r>
            <a:r>
              <a:rPr lang="vi-VN" sz="1800" dirty="0" smtClean="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Spring cung cấp </a:t>
            </a:r>
            <a:r>
              <a:rPr lang="en-US" sz="1800" dirty="0" err="1" smtClean="0">
                <a:solidFill>
                  <a:srgbClr val="343A40"/>
                </a:solidFill>
                <a:latin typeface="Segoe UI" panose="020B0502040204020203" pitchFamily="34" charset="0"/>
                <a:ea typeface="Times New Roman" panose="02020603050405020304" pitchFamily="18" charset="0"/>
              </a:rPr>
              <a:t>giao</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diện</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abstract reposity</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để</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giảm </a:t>
            </a:r>
            <a:r>
              <a:rPr lang="vi-VN" sz="1800" dirty="0">
                <a:solidFill>
                  <a:srgbClr val="343A40"/>
                </a:solidFill>
                <a:latin typeface="Segoe UI" panose="020B0502040204020203" pitchFamily="34" charset="0"/>
                <a:ea typeface="Times New Roman" panose="02020603050405020304" pitchFamily="18" charset="0"/>
              </a:rPr>
              <a:t>đáng kể </a:t>
            </a:r>
            <a:r>
              <a:rPr lang="en-US" sz="1800" dirty="0" err="1" smtClean="0">
                <a:solidFill>
                  <a:srgbClr val="343A40"/>
                </a:solidFill>
                <a:latin typeface="Segoe UI" panose="020B0502040204020203" pitchFamily="34" charset="0"/>
                <a:ea typeface="Times New Roman" panose="02020603050405020304" pitchFamily="18" charset="0"/>
              </a:rPr>
              <a:t>việc</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viết</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lại</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mã</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và</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thực </a:t>
            </a:r>
            <a:r>
              <a:rPr lang="vi-VN" sz="1800" dirty="0">
                <a:solidFill>
                  <a:srgbClr val="343A40"/>
                </a:solidFill>
                <a:latin typeface="Segoe UI" panose="020B0502040204020203" pitchFamily="34" charset="0"/>
                <a:ea typeface="Times New Roman" panose="02020603050405020304" pitchFamily="18" charset="0"/>
              </a:rPr>
              <a:t>thi quá nhiều các lớp trong tầng truy cập dữ </a:t>
            </a:r>
            <a:r>
              <a:rPr lang="vi-VN" sz="1800" dirty="0" smtClean="0">
                <a:solidFill>
                  <a:srgbClr val="343A40"/>
                </a:solidFill>
                <a:latin typeface="Segoe UI" panose="020B0502040204020203" pitchFamily="34" charset="0"/>
                <a:ea typeface="Times New Roman" panose="02020603050405020304" pitchFamily="18" charset="0"/>
              </a:rPr>
              <a:t>liệu</a:t>
            </a:r>
            <a:endParaRPr lang="en-US" sz="1800" dirty="0"/>
          </a:p>
        </p:txBody>
      </p:sp>
      <p:pic>
        <p:nvPicPr>
          <p:cNvPr id="2" name="Picture 1"/>
          <p:cNvPicPr>
            <a:picLocks noChangeAspect="1"/>
          </p:cNvPicPr>
          <p:nvPr/>
        </p:nvPicPr>
        <p:blipFill rotWithShape="1">
          <a:blip r:embed="rId2"/>
          <a:srcRect t="6561"/>
          <a:stretch/>
        </p:blipFill>
        <p:spPr>
          <a:xfrm>
            <a:off x="5459730" y="1691640"/>
            <a:ext cx="3629026" cy="2712720"/>
          </a:xfrm>
          <a:prstGeom prst="rect">
            <a:avLst/>
          </a:prstGeom>
        </p:spPr>
      </p:pic>
    </p:spTree>
    <p:extLst>
      <p:ext uri="{BB962C8B-B14F-4D97-AF65-F5344CB8AC3E}">
        <p14:creationId xmlns:p14="http://schemas.microsoft.com/office/powerpoint/2010/main" val="4023800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JPAREPOSITORY</a:t>
            </a:r>
            <a:endParaRPr lang="en-US" altLang="en-US" sz="2200" dirty="0"/>
          </a:p>
        </p:txBody>
      </p:sp>
      <p:sp>
        <p:nvSpPr>
          <p:cNvPr id="7" name="Rectangle 6"/>
          <p:cNvSpPr/>
          <p:nvPr/>
        </p:nvSpPr>
        <p:spPr>
          <a:xfrm>
            <a:off x="61807" y="1515120"/>
            <a:ext cx="5531273" cy="2240613"/>
          </a:xfrm>
          <a:prstGeom prst="rect">
            <a:avLst/>
          </a:prstGeom>
        </p:spPr>
        <p:txBody>
          <a:bodyPr wrap="square">
            <a:spAutoFit/>
          </a:bodyPr>
          <a:lstStyle/>
          <a:p>
            <a:pPr algn="just">
              <a:lnSpc>
                <a:spcPct val="12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Để tạo</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repository </a:t>
            </a:r>
            <a:r>
              <a:rPr lang="en-US" sz="1800" dirty="0" err="1" smtClean="0">
                <a:solidFill>
                  <a:srgbClr val="343A40"/>
                </a:solidFill>
                <a:latin typeface="Segoe UI" panose="020B0502040204020203" pitchFamily="34" charset="0"/>
                <a:ea typeface="Times New Roman" panose="02020603050405020304" pitchFamily="18" charset="0"/>
              </a:rPr>
              <a:t>cho</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một</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lớp</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trong </a:t>
            </a:r>
            <a:r>
              <a:rPr lang="vi-VN" sz="1800" dirty="0">
                <a:solidFill>
                  <a:srgbClr val="343A40"/>
                </a:solidFill>
                <a:latin typeface="Segoe UI" panose="020B0502040204020203" pitchFamily="34" charset="0"/>
                <a:ea typeface="Times New Roman" panose="02020603050405020304" pitchFamily="18" charset="0"/>
              </a:rPr>
              <a:t>Spring Boot,  cần phải sử dụng </a:t>
            </a:r>
            <a:r>
              <a:rPr lang="en-US" sz="1800" dirty="0" smtClean="0">
                <a:solidFill>
                  <a:srgbClr val="343A40"/>
                </a:solidFill>
                <a:latin typeface="Segoe UI" panose="020B0502040204020203" pitchFamily="34" charset="0"/>
                <a:ea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rPr>
              <a:t>Repository </a:t>
            </a:r>
            <a:r>
              <a:rPr lang="vi-VN" sz="1800" dirty="0">
                <a:solidFill>
                  <a:srgbClr val="343A40"/>
                </a:solidFill>
                <a:latin typeface="Segoe UI" panose="020B0502040204020203" pitchFamily="34" charset="0"/>
                <a:ea typeface="Times New Roman" panose="02020603050405020304" pitchFamily="18" charset="0"/>
              </a:rPr>
              <a:t>trên lớp </a:t>
            </a:r>
            <a:r>
              <a:rPr lang="vi-VN" sz="1800" dirty="0" smtClean="0">
                <a:solidFill>
                  <a:srgbClr val="343A40"/>
                </a:solidFill>
                <a:latin typeface="Segoe UI" panose="020B0502040204020203" pitchFamily="34" charset="0"/>
                <a:ea typeface="Times New Roman" panose="02020603050405020304" pitchFamily="18" charset="0"/>
              </a:rPr>
              <a:t>đó</a:t>
            </a:r>
            <a:endParaRPr lang="en-US" sz="1800" dirty="0" smtClean="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Repository </a:t>
            </a:r>
            <a:r>
              <a:rPr lang="vi-VN" sz="1800" dirty="0">
                <a:solidFill>
                  <a:srgbClr val="343A40"/>
                </a:solidFill>
                <a:latin typeface="Segoe UI" panose="020B0502040204020203" pitchFamily="34" charset="0"/>
                <a:ea typeface="Times New Roman" panose="02020603050405020304" pitchFamily="18" charset="0"/>
              </a:rPr>
              <a:t>là </a:t>
            </a:r>
            <a:r>
              <a:rPr lang="en-US" sz="1800" dirty="0" err="1" smtClean="0">
                <a:solidFill>
                  <a:srgbClr val="343A40"/>
                </a:solidFill>
                <a:latin typeface="Segoe UI" panose="020B0502040204020203" pitchFamily="34" charset="0"/>
                <a:ea typeface="Times New Roman" panose="02020603050405020304" pitchFamily="18" charset="0"/>
              </a:rPr>
              <a:t>một</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trường</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hợp</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đặc</a:t>
            </a:r>
            <a:r>
              <a:rPr lang="en-US" sz="1800" dirty="0" smtClean="0">
                <a:solidFill>
                  <a:srgbClr val="343A40"/>
                </a:solidFill>
                <a:latin typeface="Segoe UI" panose="020B0502040204020203" pitchFamily="34" charset="0"/>
                <a:ea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rPr>
              <a:t>biệt</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của @</a:t>
            </a:r>
            <a:r>
              <a:rPr lang="vi-VN" sz="1800" dirty="0">
                <a:solidFill>
                  <a:srgbClr val="343A40"/>
                </a:solidFill>
                <a:latin typeface="Segoe UI" panose="020B0502040204020203" pitchFamily="34" charset="0"/>
                <a:ea typeface="Times New Roman" panose="02020603050405020304" pitchFamily="18" charset="0"/>
              </a:rPr>
              <a:t>Component. </a:t>
            </a:r>
          </a:p>
          <a:p>
            <a:pPr algn="just">
              <a:lnSpc>
                <a:spcPct val="120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Repository được </a:t>
            </a:r>
            <a:r>
              <a:rPr lang="vi-VN" sz="1800" dirty="0">
                <a:solidFill>
                  <a:srgbClr val="343A40"/>
                </a:solidFill>
                <a:latin typeface="Segoe UI" panose="020B0502040204020203" pitchFamily="34" charset="0"/>
                <a:ea typeface="Times New Roman" panose="02020603050405020304" pitchFamily="18" charset="0"/>
              </a:rPr>
              <a:t>sử dụng trên một lớp để thực hiện </a:t>
            </a:r>
            <a:r>
              <a:rPr lang="en-US" sz="1800" dirty="0" err="1" smtClean="0">
                <a:solidFill>
                  <a:srgbClr val="343A40"/>
                </a:solidFill>
                <a:latin typeface="Segoe UI" panose="020B0502040204020203" pitchFamily="34" charset="0"/>
                <a:ea typeface="Times New Roman" panose="02020603050405020304" pitchFamily="18" charset="0"/>
              </a:rPr>
              <a:t>các</a:t>
            </a:r>
            <a:r>
              <a:rPr lang="en-US" sz="1800" dirty="0" smtClean="0">
                <a:solidFill>
                  <a:srgbClr val="343A40"/>
                </a:solidFill>
                <a:latin typeface="Segoe UI" panose="020B0502040204020203" pitchFamily="34" charset="0"/>
                <a:ea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rPr>
              <a:t>thao </a:t>
            </a:r>
            <a:r>
              <a:rPr lang="vi-VN" sz="1800" dirty="0">
                <a:solidFill>
                  <a:srgbClr val="343A40"/>
                </a:solidFill>
                <a:latin typeface="Segoe UI" panose="020B0502040204020203" pitchFamily="34" charset="0"/>
                <a:ea typeface="Times New Roman" panose="02020603050405020304" pitchFamily="18" charset="0"/>
              </a:rPr>
              <a:t>tác </a:t>
            </a:r>
            <a:r>
              <a:rPr lang="vi-VN" sz="1800" dirty="0" smtClean="0">
                <a:solidFill>
                  <a:srgbClr val="343A40"/>
                </a:solidFill>
                <a:latin typeface="Segoe UI" panose="020B0502040204020203" pitchFamily="34" charset="0"/>
                <a:ea typeface="Times New Roman" panose="02020603050405020304" pitchFamily="18" charset="0"/>
              </a:rPr>
              <a:t>trên </a:t>
            </a:r>
            <a:r>
              <a:rPr lang="vi-VN" sz="1800" dirty="0">
                <a:solidFill>
                  <a:srgbClr val="343A40"/>
                </a:solidFill>
                <a:latin typeface="Segoe UI" panose="020B0502040204020203" pitchFamily="34" charset="0"/>
                <a:ea typeface="Times New Roman" panose="02020603050405020304" pitchFamily="18" charset="0"/>
              </a:rPr>
              <a:t>đối tượng. </a:t>
            </a:r>
          </a:p>
        </p:txBody>
      </p:sp>
      <p:pic>
        <p:nvPicPr>
          <p:cNvPr id="5" name="Picture 4"/>
          <p:cNvPicPr>
            <a:picLocks noChangeAspect="1"/>
          </p:cNvPicPr>
          <p:nvPr/>
        </p:nvPicPr>
        <p:blipFill rotWithShape="1">
          <a:blip r:embed="rId2"/>
          <a:srcRect l="60480" t="6358" r="6293" b="11131"/>
          <a:stretch/>
        </p:blipFill>
        <p:spPr>
          <a:xfrm>
            <a:off x="5890259" y="1188720"/>
            <a:ext cx="3185161" cy="3954780"/>
          </a:xfrm>
          <a:prstGeom prst="rect">
            <a:avLst/>
          </a:prstGeom>
        </p:spPr>
      </p:pic>
    </p:spTree>
    <p:extLst>
      <p:ext uri="{BB962C8B-B14F-4D97-AF65-F5344CB8AC3E}">
        <p14:creationId xmlns:p14="http://schemas.microsoft.com/office/powerpoint/2010/main" val="24545461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JPAREPOSITORY</a:t>
            </a:r>
            <a:endParaRPr lang="en-US" altLang="en-US" sz="2200" dirty="0"/>
          </a:p>
        </p:txBody>
      </p:sp>
      <p:sp>
        <p:nvSpPr>
          <p:cNvPr id="3" name="Rectangle 2"/>
          <p:cNvSpPr/>
          <p:nvPr/>
        </p:nvSpPr>
        <p:spPr>
          <a:xfrm>
            <a:off x="160020" y="1630221"/>
            <a:ext cx="8846820" cy="1409681"/>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@Repository</a:t>
            </a:r>
          </a:p>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interface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Repository_Name&gt;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extends </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JPARepository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 </a:t>
            </a:r>
          </a:p>
          <a:p>
            <a:pPr>
              <a:lnSpc>
                <a:spcPct val="107000"/>
              </a:lnSpc>
            </a:pP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gn="just">
              <a:lnSpc>
                <a:spcPct val="107000"/>
              </a:lnSpc>
              <a:spcAft>
                <a:spcPts val="800"/>
              </a:spcAft>
            </a:pP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p:txBody>
      </p:sp>
      <p:sp>
        <p:nvSpPr>
          <p:cNvPr id="9" name="Rectangle 8"/>
          <p:cNvSpPr/>
          <p:nvPr/>
        </p:nvSpPr>
        <p:spPr>
          <a:xfrm>
            <a:off x="113682" y="1168182"/>
            <a:ext cx="1039067"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pháp</a:t>
            </a:r>
            <a:endParaRPr lang="en-US" sz="1800" dirty="0"/>
          </a:p>
        </p:txBody>
      </p:sp>
      <p:pic>
        <p:nvPicPr>
          <p:cNvPr id="11" name="Picture 10"/>
          <p:cNvPicPr>
            <a:picLocks noChangeAspect="1"/>
          </p:cNvPicPr>
          <p:nvPr/>
        </p:nvPicPr>
        <p:blipFill>
          <a:blip r:embed="rId2"/>
          <a:stretch>
            <a:fillRect/>
          </a:stretch>
        </p:blipFill>
        <p:spPr>
          <a:xfrm>
            <a:off x="1425438" y="3304183"/>
            <a:ext cx="6506483" cy="562053"/>
          </a:xfrm>
          <a:prstGeom prst="rect">
            <a:avLst/>
          </a:prstGeom>
          <a:ln>
            <a:solidFill>
              <a:srgbClr val="FF0000"/>
            </a:solidFill>
          </a:ln>
        </p:spPr>
      </p:pic>
      <p:sp>
        <p:nvSpPr>
          <p:cNvPr id="12" name="Rectangle 11"/>
          <p:cNvSpPr/>
          <p:nvPr/>
        </p:nvSpPr>
        <p:spPr>
          <a:xfrm>
            <a:off x="128922" y="3240822"/>
            <a:ext cx="712054" cy="369332"/>
          </a:xfrm>
          <a:prstGeom prst="rect">
            <a:avLst/>
          </a:prstGeom>
        </p:spPr>
        <p:txBody>
          <a:bodyPr wrap="none">
            <a:spAutoFit/>
          </a:bodyPr>
          <a:lstStyle/>
          <a:p>
            <a:r>
              <a:rPr lang="en-US" sz="1800" dirty="0" smtClean="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pic>
        <p:nvPicPr>
          <p:cNvPr id="13" name="Picture 12"/>
          <p:cNvPicPr>
            <a:picLocks noChangeAspect="1"/>
          </p:cNvPicPr>
          <p:nvPr/>
        </p:nvPicPr>
        <p:blipFill>
          <a:blip r:embed="rId3"/>
          <a:stretch>
            <a:fillRect/>
          </a:stretch>
        </p:blipFill>
        <p:spPr>
          <a:xfrm>
            <a:off x="1102504" y="3990830"/>
            <a:ext cx="7030431" cy="1038370"/>
          </a:xfrm>
          <a:prstGeom prst="rect">
            <a:avLst/>
          </a:prstGeom>
          <a:ln>
            <a:solidFill>
              <a:srgbClr val="FF0000"/>
            </a:solidFill>
          </a:ln>
        </p:spPr>
      </p:pic>
    </p:spTree>
    <p:extLst>
      <p:ext uri="{BB962C8B-B14F-4D97-AF65-F5344CB8AC3E}">
        <p14:creationId xmlns:p14="http://schemas.microsoft.com/office/powerpoint/2010/main" val="7168210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2861073953"/>
              </p:ext>
            </p:extLst>
          </p:nvPr>
        </p:nvGraphicFramePr>
        <p:xfrm>
          <a:off x="489920" y="1297530"/>
          <a:ext cx="8334040" cy="3718110"/>
        </p:xfrm>
        <a:graphic>
          <a:graphicData uri="http://schemas.openxmlformats.org/drawingml/2006/table">
            <a:tbl>
              <a:tblPr firstRow="1" firstCol="1" bandRow="1">
                <a:tableStyleId>{5C22544A-7EE6-4342-B048-85BDC9FD1C3A}</a:tableStyleId>
              </a:tblPr>
              <a:tblGrid>
                <a:gridCol w="447340"/>
                <a:gridCol w="7886700"/>
              </a:tblGrid>
              <a:tr h="197433">
                <a:tc>
                  <a:txBody>
                    <a:bodyPr/>
                    <a:lstStyle/>
                    <a:p>
                      <a:pPr>
                        <a:lnSpc>
                          <a:spcPct val="107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07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r>
              <a:tr h="402280">
                <a:tc>
                  <a:txBody>
                    <a:bodyPr/>
                    <a:lstStyle/>
                    <a:p>
                      <a:pPr algn="ctr">
                        <a:lnSpc>
                          <a:spcPct val="107000"/>
                        </a:lnSpc>
                        <a:spcBef>
                          <a:spcPts val="0"/>
                        </a:spcBef>
                        <a:spcAft>
                          <a:spcPts val="0"/>
                        </a:spcAft>
                      </a:pPr>
                      <a:r>
                        <a:rPr lang="en-US" sz="1600" b="0" dirty="0">
                          <a:effectLst/>
                        </a:rPr>
                        <a:t>1</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a:solidFill>
                            <a:schemeClr val="bg2">
                              <a:lumMod val="50000"/>
                            </a:schemeClr>
                          </a:solidFill>
                          <a:effectLst/>
                        </a:rPr>
                        <a:t>count(): long</a:t>
                      </a:r>
                    </a:p>
                    <a:p>
                      <a:pPr algn="just">
                        <a:lnSpc>
                          <a:spcPct val="120000"/>
                        </a:lnSpc>
                        <a:spcBef>
                          <a:spcPts val="0"/>
                        </a:spcBef>
                        <a:spcAft>
                          <a:spcPts val="0"/>
                        </a:spcAft>
                      </a:pPr>
                      <a:r>
                        <a:rPr lang="en-US" sz="1600" dirty="0" err="1">
                          <a:solidFill>
                            <a:schemeClr val="bg2">
                              <a:lumMod val="50000"/>
                            </a:schemeClr>
                          </a:solidFill>
                          <a:effectLst/>
                        </a:rPr>
                        <a:t>Trả</a:t>
                      </a:r>
                      <a:r>
                        <a:rPr lang="en-US" sz="1600" dirty="0">
                          <a:solidFill>
                            <a:schemeClr val="bg2">
                              <a:lumMod val="50000"/>
                            </a:schemeClr>
                          </a:solidFill>
                          <a:effectLst/>
                        </a:rPr>
                        <a:t> </a:t>
                      </a:r>
                      <a:r>
                        <a:rPr lang="en-US" sz="1600" dirty="0" err="1">
                          <a:solidFill>
                            <a:schemeClr val="bg2">
                              <a:lumMod val="50000"/>
                            </a:schemeClr>
                          </a:solidFill>
                          <a:effectLst/>
                        </a:rPr>
                        <a:t>về</a:t>
                      </a:r>
                      <a:r>
                        <a:rPr lang="en-US" sz="1600" dirty="0">
                          <a:solidFill>
                            <a:schemeClr val="bg2">
                              <a:lumMod val="50000"/>
                            </a:schemeClr>
                          </a:solidFill>
                          <a:effectLst/>
                        </a:rPr>
                        <a:t> </a:t>
                      </a:r>
                      <a:r>
                        <a:rPr lang="en-US" sz="1600" dirty="0" err="1">
                          <a:solidFill>
                            <a:schemeClr val="bg2">
                              <a:lumMod val="50000"/>
                            </a:schemeClr>
                          </a:solidFill>
                          <a:effectLst/>
                        </a:rPr>
                        <a:t>số</a:t>
                      </a:r>
                      <a:r>
                        <a:rPr lang="en-US" sz="1600" dirty="0">
                          <a:solidFill>
                            <a:schemeClr val="bg2">
                              <a:lumMod val="50000"/>
                            </a:schemeClr>
                          </a:solidFill>
                          <a:effectLst/>
                        </a:rPr>
                        <a:t> </a:t>
                      </a:r>
                      <a:r>
                        <a:rPr lang="en-US" sz="1600" dirty="0" err="1">
                          <a:solidFill>
                            <a:schemeClr val="bg2">
                              <a:lumMod val="50000"/>
                            </a:schemeClr>
                          </a:solidFill>
                          <a:effectLst/>
                        </a:rPr>
                        <a:t>lượng</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có</a:t>
                      </a:r>
                      <a:r>
                        <a:rPr lang="en-US" sz="1600" dirty="0">
                          <a:solidFill>
                            <a:schemeClr val="bg2">
                              <a:lumMod val="50000"/>
                            </a:schemeClr>
                          </a:solidFill>
                          <a:effectLst/>
                        </a:rPr>
                        <a:t> </a:t>
                      </a:r>
                      <a:r>
                        <a:rPr lang="en-US" sz="1600" dirty="0" err="1">
                          <a:solidFill>
                            <a:schemeClr val="bg2">
                              <a:lumMod val="50000"/>
                            </a:schemeClr>
                          </a:solidFill>
                          <a:effectLst/>
                        </a:rPr>
                        <a:t>sẵn</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r>
              <a:tr h="402280">
                <a:tc>
                  <a:txBody>
                    <a:bodyPr/>
                    <a:lstStyle/>
                    <a:p>
                      <a:pPr algn="ctr">
                        <a:lnSpc>
                          <a:spcPct val="107000"/>
                        </a:lnSpc>
                        <a:spcBef>
                          <a:spcPts val="0"/>
                        </a:spcBef>
                        <a:spcAft>
                          <a:spcPts val="0"/>
                        </a:spcAft>
                      </a:pPr>
                      <a:r>
                        <a:rPr lang="en-US" sz="1600" b="0" dirty="0">
                          <a:effectLst/>
                        </a:rPr>
                        <a:t>2</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a:solidFill>
                            <a:schemeClr val="bg2">
                              <a:lumMod val="50000"/>
                            </a:schemeClr>
                          </a:solidFill>
                          <a:effectLst/>
                        </a:rPr>
                        <a:t>delete(Employee entity): 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một</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r>
              <a:tr h="402280">
                <a:tc>
                  <a:txBody>
                    <a:bodyPr/>
                    <a:lstStyle/>
                    <a:p>
                      <a:pPr algn="ctr">
                        <a:lnSpc>
                          <a:spcPct val="107000"/>
                        </a:lnSpc>
                        <a:spcBef>
                          <a:spcPts val="0"/>
                        </a:spcBef>
                        <a:spcAft>
                          <a:spcPts val="0"/>
                        </a:spcAft>
                      </a:pPr>
                      <a:r>
                        <a:rPr lang="en-US" sz="1600" b="0" dirty="0">
                          <a:effectLst/>
                        </a:rPr>
                        <a:t>3</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tất</a:t>
                      </a:r>
                      <a:r>
                        <a:rPr lang="en-US" sz="1600" dirty="0">
                          <a:solidFill>
                            <a:schemeClr val="bg2">
                              <a:lumMod val="50000"/>
                            </a:schemeClr>
                          </a:solidFill>
                          <a:effectLst/>
                        </a:rPr>
                        <a:t> </a:t>
                      </a:r>
                      <a:r>
                        <a:rPr lang="en-US" sz="1600" dirty="0" err="1">
                          <a:solidFill>
                            <a:schemeClr val="bg2">
                              <a:lumMod val="50000"/>
                            </a:schemeClr>
                          </a:solidFill>
                          <a:effectLst/>
                        </a:rPr>
                        <a:t>cả</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smtClean="0">
                          <a:solidFill>
                            <a:schemeClr val="bg2">
                              <a:lumMod val="50000"/>
                            </a:schemeClr>
                          </a:solidFill>
                          <a:effectLst/>
                        </a:rPr>
                        <a:t>thể</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r>
              <a:tr h="620146">
                <a:tc>
                  <a:txBody>
                    <a:bodyPr/>
                    <a:lstStyle/>
                    <a:p>
                      <a:pPr algn="ctr">
                        <a:lnSpc>
                          <a:spcPct val="107000"/>
                        </a:lnSpc>
                        <a:spcBef>
                          <a:spcPts val="0"/>
                        </a:spcBef>
                        <a:spcAft>
                          <a:spcPts val="0"/>
                        </a:spcAft>
                      </a:pPr>
                      <a:r>
                        <a:rPr lang="en-US" sz="1600" b="0" dirty="0">
                          <a:effectLst/>
                        </a:rPr>
                        <a:t>4</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a:t>
                      </a:r>
                      <a:r>
                        <a:rPr lang="en-US" sz="1600" b="1" dirty="0" err="1">
                          <a:solidFill>
                            <a:schemeClr val="bg2">
                              <a:lumMod val="50000"/>
                            </a:schemeClr>
                          </a:solidFill>
                          <a:effectLst/>
                        </a:rPr>
                        <a:t>Iterable</a:t>
                      </a:r>
                      <a:r>
                        <a:rPr lang="en-US" sz="1600" b="1" dirty="0">
                          <a:solidFill>
                            <a:schemeClr val="bg2">
                              <a:lumMod val="50000"/>
                            </a:schemeClr>
                          </a:solidFill>
                          <a:effectLst/>
                        </a:rPr>
                        <a:t>&lt; extends </a:t>
                      </a:r>
                      <a:r>
                        <a:rPr lang="en-US" sz="1600" b="1" dirty="0" err="1">
                          <a:solidFill>
                            <a:schemeClr val="bg2">
                              <a:lumMod val="50000"/>
                            </a:schemeClr>
                          </a:solidFill>
                          <a:effectLst/>
                        </a:rPr>
                        <a:t>Class_Name</a:t>
                      </a:r>
                      <a:r>
                        <a:rPr lang="en-US" sz="1600" b="1" dirty="0">
                          <a:solidFill>
                            <a:schemeClr val="bg2">
                              <a:lumMod val="50000"/>
                            </a:schemeClr>
                          </a:solidFill>
                          <a:effectLst/>
                        </a:rPr>
                        <a:t> &gt; entities):void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các</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truyền</a:t>
                      </a:r>
                      <a:r>
                        <a:rPr lang="en-US" sz="1600" dirty="0">
                          <a:solidFill>
                            <a:schemeClr val="bg2">
                              <a:lumMod val="50000"/>
                            </a:schemeClr>
                          </a:solidFill>
                          <a:effectLst/>
                        </a:rPr>
                        <a:t> </a:t>
                      </a:r>
                      <a:r>
                        <a:rPr lang="en-US" sz="1600" dirty="0" err="1">
                          <a:solidFill>
                            <a:schemeClr val="bg2">
                              <a:lumMod val="50000"/>
                            </a:schemeClr>
                          </a:solidFill>
                          <a:effectLst/>
                        </a:rPr>
                        <a:t>dưới</a:t>
                      </a:r>
                      <a:r>
                        <a:rPr lang="en-US" sz="1600" dirty="0">
                          <a:solidFill>
                            <a:schemeClr val="bg2">
                              <a:lumMod val="50000"/>
                            </a:schemeClr>
                          </a:solidFill>
                          <a:effectLst/>
                        </a:rPr>
                        <a:t> </a:t>
                      </a:r>
                      <a:r>
                        <a:rPr lang="en-US" sz="1600" dirty="0" err="1">
                          <a:solidFill>
                            <a:schemeClr val="bg2">
                              <a:lumMod val="50000"/>
                            </a:schemeClr>
                          </a:solidFill>
                          <a:effectLst/>
                        </a:rPr>
                        <a:t>dạng</a:t>
                      </a:r>
                      <a:r>
                        <a:rPr lang="en-US" sz="1600" dirty="0">
                          <a:solidFill>
                            <a:schemeClr val="bg2">
                              <a:lumMod val="50000"/>
                            </a:schemeClr>
                          </a:solidFill>
                          <a:effectLst/>
                        </a:rPr>
                        <a:t> </a:t>
                      </a:r>
                      <a:r>
                        <a:rPr lang="en-US" sz="1600" dirty="0" err="1">
                          <a:solidFill>
                            <a:schemeClr val="bg2">
                              <a:lumMod val="50000"/>
                            </a:schemeClr>
                          </a:solidFill>
                          <a:effectLst/>
                        </a:rPr>
                        <a:t>tham</a:t>
                      </a:r>
                      <a:r>
                        <a:rPr lang="en-US" sz="1600" dirty="0">
                          <a:solidFill>
                            <a:schemeClr val="bg2">
                              <a:lumMod val="50000"/>
                            </a:schemeClr>
                          </a:solidFill>
                          <a:effectLst/>
                        </a:rPr>
                        <a:t> </a:t>
                      </a:r>
                      <a:r>
                        <a:rPr lang="en-US" sz="1600" dirty="0" err="1">
                          <a:solidFill>
                            <a:schemeClr val="bg2">
                              <a:lumMod val="50000"/>
                            </a:schemeClr>
                          </a:solidFill>
                          <a:effectLst/>
                        </a:rPr>
                        <a:t>số</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r>
              <a:tr h="593689">
                <a:tc>
                  <a:txBody>
                    <a:bodyPr/>
                    <a:lstStyle/>
                    <a:p>
                      <a:pPr algn="ctr">
                        <a:lnSpc>
                          <a:spcPct val="107000"/>
                        </a:lnSpc>
                        <a:spcBef>
                          <a:spcPts val="0"/>
                        </a:spcBef>
                        <a:spcAft>
                          <a:spcPts val="0"/>
                        </a:spcAft>
                      </a:pPr>
                      <a:r>
                        <a:rPr lang="en-US" sz="1600" b="0" dirty="0">
                          <a:effectLst/>
                        </a:rPr>
                        <a:t>5</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a:t>
                      </a:r>
                      <a:r>
                        <a:rPr lang="en-US" sz="1600" b="1" dirty="0" err="1">
                          <a:solidFill>
                            <a:schemeClr val="bg2">
                              <a:lumMod val="50000"/>
                            </a:schemeClr>
                          </a:solidFill>
                          <a:effectLst/>
                        </a:rPr>
                        <a:t>Iterable</a:t>
                      </a:r>
                      <a:r>
                        <a:rPr lang="en-US" sz="1600" b="1" dirty="0">
                          <a:solidFill>
                            <a:schemeClr val="bg2">
                              <a:lumMod val="50000"/>
                            </a:schemeClr>
                          </a:solidFill>
                          <a:effectLst/>
                        </a:rPr>
                        <a:t>&lt; extends Integer &gt; ids):void</a:t>
                      </a:r>
                    </a:p>
                    <a:p>
                      <a:pPr algn="just">
                        <a:lnSpc>
                          <a:spcPct val="120000"/>
                        </a:lnSpc>
                        <a:spcBef>
                          <a:spcPts val="0"/>
                        </a:spcBef>
                        <a:spcAft>
                          <a:spcPts val="0"/>
                        </a:spcAft>
                      </a:pPr>
                      <a:r>
                        <a:rPr lang="en-US" sz="1600" dirty="0" err="1" smtClean="0">
                          <a:solidFill>
                            <a:schemeClr val="bg2">
                              <a:lumMod val="50000"/>
                            </a:schemeClr>
                          </a:solidFill>
                          <a:effectLst/>
                        </a:rPr>
                        <a:t>Xóa</a:t>
                      </a:r>
                      <a:r>
                        <a:rPr lang="en-US" sz="1600" dirty="0" smtClean="0">
                          <a:solidFill>
                            <a:schemeClr val="bg2">
                              <a:lumMod val="50000"/>
                            </a:schemeClr>
                          </a:solidFill>
                          <a:effectLst/>
                        </a:rPr>
                        <a:t> </a:t>
                      </a:r>
                      <a:r>
                        <a:rPr lang="en-US" sz="1600" dirty="0" err="1">
                          <a:solidFill>
                            <a:schemeClr val="bg2">
                              <a:lumMod val="50000"/>
                            </a:schemeClr>
                          </a:solidFill>
                          <a:effectLst/>
                        </a:rPr>
                        <a:t>các</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xác</a:t>
                      </a:r>
                      <a:r>
                        <a:rPr lang="en-US" sz="1600" dirty="0">
                          <a:solidFill>
                            <a:schemeClr val="bg2">
                              <a:lumMod val="50000"/>
                            </a:schemeClr>
                          </a:solidFill>
                          <a:effectLst/>
                        </a:rPr>
                        <a:t> </a:t>
                      </a:r>
                      <a:r>
                        <a:rPr lang="en-US" sz="1600" dirty="0" err="1">
                          <a:solidFill>
                            <a:schemeClr val="bg2">
                              <a:lumMod val="50000"/>
                            </a:schemeClr>
                          </a:solidFill>
                          <a:effectLst/>
                        </a:rPr>
                        <a:t>định</a:t>
                      </a:r>
                      <a:r>
                        <a:rPr lang="en-US" sz="1600" dirty="0">
                          <a:solidFill>
                            <a:schemeClr val="bg2">
                              <a:lumMod val="50000"/>
                            </a:schemeClr>
                          </a:solidFill>
                          <a:effectLst/>
                        </a:rPr>
                        <a:t> </a:t>
                      </a:r>
                      <a:r>
                        <a:rPr lang="en-US" sz="1600" dirty="0" err="1">
                          <a:solidFill>
                            <a:schemeClr val="bg2">
                              <a:lumMod val="50000"/>
                            </a:schemeClr>
                          </a:solidFill>
                          <a:effectLst/>
                        </a:rPr>
                        <a:t>bằng</a:t>
                      </a:r>
                      <a:r>
                        <a:rPr lang="en-US" sz="1600" dirty="0">
                          <a:solidFill>
                            <a:schemeClr val="bg2">
                              <a:lumMod val="50000"/>
                            </a:schemeClr>
                          </a:solidFill>
                          <a:effectLst/>
                        </a:rPr>
                        <a:t> </a:t>
                      </a:r>
                      <a:r>
                        <a:rPr lang="en-US" sz="1600" dirty="0" err="1">
                          <a:solidFill>
                            <a:schemeClr val="bg2">
                              <a:lumMod val="50000"/>
                            </a:schemeClr>
                          </a:solidFill>
                          <a:effectLst/>
                        </a:rPr>
                        <a:t>cách</a:t>
                      </a:r>
                      <a:r>
                        <a:rPr lang="en-US" sz="1600" dirty="0">
                          <a:solidFill>
                            <a:schemeClr val="bg2">
                              <a:lumMod val="50000"/>
                            </a:schemeClr>
                          </a:solidFill>
                          <a:effectLst/>
                        </a:rPr>
                        <a:t> </a:t>
                      </a:r>
                      <a:r>
                        <a:rPr lang="en-US" sz="1600" dirty="0" err="1">
                          <a:solidFill>
                            <a:schemeClr val="bg2">
                              <a:lumMod val="50000"/>
                            </a:schemeClr>
                          </a:solidFill>
                          <a:effectLst/>
                        </a:rPr>
                        <a:t>sử</a:t>
                      </a:r>
                      <a:r>
                        <a:rPr lang="en-US" sz="1600" dirty="0">
                          <a:solidFill>
                            <a:schemeClr val="bg2">
                              <a:lumMod val="50000"/>
                            </a:schemeClr>
                          </a:solidFill>
                          <a:effectLst/>
                        </a:rPr>
                        <a:t> </a:t>
                      </a:r>
                      <a:r>
                        <a:rPr lang="en-US" sz="1600" dirty="0" err="1">
                          <a:solidFill>
                            <a:schemeClr val="bg2">
                              <a:lumMod val="50000"/>
                            </a:schemeClr>
                          </a:solidFill>
                          <a:effectLst/>
                        </a:rPr>
                        <a:t>dụng</a:t>
                      </a:r>
                      <a:r>
                        <a:rPr lang="en-US" sz="1600" dirty="0">
                          <a:solidFill>
                            <a:schemeClr val="bg2">
                              <a:lumMod val="50000"/>
                            </a:schemeClr>
                          </a:solidFill>
                          <a:effectLst/>
                        </a:rPr>
                        <a:t> id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chuyển</a:t>
                      </a:r>
                      <a:r>
                        <a:rPr lang="en-US" sz="1600" dirty="0">
                          <a:solidFill>
                            <a:schemeClr val="bg2">
                              <a:lumMod val="50000"/>
                            </a:schemeClr>
                          </a:solidFill>
                          <a:effectLst/>
                        </a:rPr>
                        <a:t> </a:t>
                      </a:r>
                      <a:r>
                        <a:rPr lang="en-US" sz="1600" dirty="0" err="1">
                          <a:solidFill>
                            <a:schemeClr val="bg2">
                              <a:lumMod val="50000"/>
                            </a:schemeClr>
                          </a:solidFill>
                          <a:effectLst/>
                        </a:rPr>
                        <a:t>làm</a:t>
                      </a:r>
                      <a:r>
                        <a:rPr lang="en-US" sz="1600" dirty="0">
                          <a:solidFill>
                            <a:schemeClr val="bg2">
                              <a:lumMod val="50000"/>
                            </a:schemeClr>
                          </a:solidFill>
                          <a:effectLst/>
                        </a:rPr>
                        <a:t> </a:t>
                      </a:r>
                      <a:r>
                        <a:rPr lang="en-US" sz="1600" dirty="0" err="1">
                          <a:solidFill>
                            <a:schemeClr val="bg2">
                              <a:lumMod val="50000"/>
                            </a:schemeClr>
                          </a:solidFill>
                          <a:effectLst/>
                        </a:rPr>
                        <a:t>tham</a:t>
                      </a:r>
                      <a:r>
                        <a:rPr lang="en-US" sz="1600" dirty="0">
                          <a:solidFill>
                            <a:schemeClr val="bg2">
                              <a:lumMod val="50000"/>
                            </a:schemeClr>
                          </a:solidFill>
                          <a:effectLst/>
                        </a:rPr>
                        <a:t> </a:t>
                      </a:r>
                      <a:r>
                        <a:rPr lang="en-US" sz="1600" dirty="0" err="1" smtClean="0">
                          <a:solidFill>
                            <a:schemeClr val="bg2">
                              <a:lumMod val="50000"/>
                            </a:schemeClr>
                          </a:solidFill>
                          <a:effectLst/>
                        </a:rPr>
                        <a:t>số</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r>
            </a:tbl>
          </a:graphicData>
        </a:graphic>
      </p:graphicFrame>
    </p:spTree>
    <p:extLst>
      <p:ext uri="{BB962C8B-B14F-4D97-AF65-F5344CB8AC3E}">
        <p14:creationId xmlns:p14="http://schemas.microsoft.com/office/powerpoint/2010/main" val="7339134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2106804329"/>
              </p:ext>
            </p:extLst>
          </p:nvPr>
        </p:nvGraphicFramePr>
        <p:xfrm>
          <a:off x="489920" y="1297530"/>
          <a:ext cx="8334040" cy="3637914"/>
        </p:xfrm>
        <a:graphic>
          <a:graphicData uri="http://schemas.openxmlformats.org/drawingml/2006/table">
            <a:tbl>
              <a:tblPr firstRow="1" firstCol="1" bandRow="1">
                <a:tableStyleId>{5C22544A-7EE6-4342-B048-85BDC9FD1C3A}</a:tableStyleId>
              </a:tblPr>
              <a:tblGrid>
                <a:gridCol w="447340"/>
                <a:gridCol w="7886700"/>
              </a:tblGrid>
              <a:tr h="197433">
                <a:tc>
                  <a:txBody>
                    <a:bodyPr/>
                    <a:lstStyle/>
                    <a:p>
                      <a:pPr>
                        <a:lnSpc>
                          <a:spcPct val="120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20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r>
              <a:tr h="402280">
                <a:tc>
                  <a:txBody>
                    <a:bodyPr/>
                    <a:lstStyle/>
                    <a:p>
                      <a:pPr algn="ctr">
                        <a:lnSpc>
                          <a:spcPct val="120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6</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existsById</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(Integer id):</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boolean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xem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tồn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hay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402280">
                <a:tc>
                  <a:txBody>
                    <a:bodyPr/>
                    <a:lstStyle/>
                    <a:p>
                      <a:pPr algn="ctr">
                        <a:lnSpc>
                          <a:spcPct val="120000"/>
                        </a:lnSpc>
                        <a:spcAft>
                          <a:spcPts val="0"/>
                        </a:spcAft>
                      </a:pPr>
                      <a:r>
                        <a:rPr lang="en-US" sz="16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7</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findAll():</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402280">
                <a:tc>
                  <a:txBody>
                    <a:bodyPr/>
                    <a:lstStyle/>
                    <a:p>
                      <a:pPr algn="ctr">
                        <a:lnSpc>
                          <a:spcPct val="120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8</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findAllByIds</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Integer &gt; ids):</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id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tham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bl>
          </a:graphicData>
        </a:graphic>
      </p:graphicFrame>
    </p:spTree>
    <p:extLst>
      <p:ext uri="{BB962C8B-B14F-4D97-AF65-F5344CB8AC3E}">
        <p14:creationId xmlns:p14="http://schemas.microsoft.com/office/powerpoint/2010/main" val="31764159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439228395"/>
              </p:ext>
            </p:extLst>
          </p:nvPr>
        </p:nvGraphicFramePr>
        <p:xfrm>
          <a:off x="171938" y="1297530"/>
          <a:ext cx="8768862" cy="3062922"/>
        </p:xfrm>
        <a:graphic>
          <a:graphicData uri="http://schemas.openxmlformats.org/drawingml/2006/table">
            <a:tbl>
              <a:tblPr firstRow="1" firstCol="1" bandRow="1">
                <a:tableStyleId>{5C22544A-7EE6-4342-B048-85BDC9FD1C3A}</a:tableStyleId>
              </a:tblPr>
              <a:tblGrid>
                <a:gridCol w="470680"/>
                <a:gridCol w="8298182"/>
              </a:tblGrid>
              <a:tr h="197433">
                <a:tc>
                  <a:txBody>
                    <a:bodyPr/>
                    <a:lstStyle/>
                    <a:p>
                      <a:pPr>
                        <a:lnSpc>
                          <a:spcPct val="107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07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r>
              <a:tr h="620146">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9</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findById(Integer id):Optional&lt; Class_Name &gt;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 về một thực thể được xác định theo id.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593689">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save(</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entity):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Lưu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593689">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11</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saveAll</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&gt; entities):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Lưu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truyền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bl>
          </a:graphicData>
        </a:graphic>
      </p:graphicFrame>
    </p:spTree>
    <p:extLst>
      <p:ext uri="{BB962C8B-B14F-4D97-AF65-F5344CB8AC3E}">
        <p14:creationId xmlns:p14="http://schemas.microsoft.com/office/powerpoint/2010/main" val="2552492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a:t>JDBC API</a:t>
            </a:r>
            <a:endParaRPr lang="en-US" altLang="en-US" sz="2200" dirty="0"/>
          </a:p>
        </p:txBody>
      </p:sp>
      <p:sp>
        <p:nvSpPr>
          <p:cNvPr id="9" name="Rectangle 8"/>
          <p:cNvSpPr/>
          <p:nvPr/>
        </p:nvSpPr>
        <p:spPr>
          <a:xfrm>
            <a:off x="137160" y="1321596"/>
            <a:ext cx="3413760" cy="1068562"/>
          </a:xfrm>
          <a:prstGeom prst="rect">
            <a:avLst/>
          </a:prstGeom>
        </p:spPr>
        <p:txBody>
          <a:bodyPr wrap="square">
            <a:spAutoFit/>
          </a:bodyPr>
          <a:lstStyle/>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JDBC bao gồm hai gói:</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java.sql</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javax.sql</a:t>
            </a:r>
          </a:p>
        </p:txBody>
      </p:sp>
      <p:pic>
        <p:nvPicPr>
          <p:cNvPr id="2050"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3703" t="6131" r="2892" b="8351"/>
          <a:stretch/>
        </p:blipFill>
        <p:spPr bwMode="auto">
          <a:xfrm>
            <a:off x="891540" y="2560320"/>
            <a:ext cx="7338188" cy="249936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201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pic>
        <p:nvPicPr>
          <p:cNvPr id="2" name="Picture 1"/>
          <p:cNvPicPr>
            <a:picLocks noChangeAspect="1"/>
          </p:cNvPicPr>
          <p:nvPr/>
        </p:nvPicPr>
        <p:blipFill rotWithShape="1">
          <a:blip r:embed="rId2"/>
          <a:srcRect t="21382" b="5645"/>
          <a:stretch/>
        </p:blipFill>
        <p:spPr>
          <a:xfrm>
            <a:off x="1275618" y="1250461"/>
            <a:ext cx="6977428" cy="3822695"/>
          </a:xfrm>
          <a:prstGeom prst="rect">
            <a:avLst/>
          </a:prstGeom>
        </p:spPr>
      </p:pic>
    </p:spTree>
    <p:extLst>
      <p:ext uri="{BB962C8B-B14F-4D97-AF65-F5344CB8AC3E}">
        <p14:creationId xmlns:p14="http://schemas.microsoft.com/office/powerpoint/2010/main" val="32933122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32909" y="1292728"/>
            <a:ext cx="2441694" cy="342466"/>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1</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Thêm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phụ</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thuộc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2"/>
          <a:srcRect t="5579"/>
          <a:stretch/>
        </p:blipFill>
        <p:spPr>
          <a:xfrm>
            <a:off x="795265" y="1789722"/>
            <a:ext cx="7469756" cy="1047263"/>
          </a:xfrm>
          <a:prstGeom prst="rect">
            <a:avLst/>
          </a:prstGeom>
          <a:ln>
            <a:solidFill>
              <a:srgbClr val="FF0000"/>
            </a:solidFill>
          </a:ln>
        </p:spPr>
      </p:pic>
    </p:spTree>
    <p:extLst>
      <p:ext uri="{BB962C8B-B14F-4D97-AF65-F5344CB8AC3E}">
        <p14:creationId xmlns:p14="http://schemas.microsoft.com/office/powerpoint/2010/main" val="1853878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177056" y="1253361"/>
            <a:ext cx="2440092" cy="336439"/>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2</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1173480" y="1919781"/>
            <a:ext cx="6507480" cy="2814810"/>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GenerationType.IDENTITY</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Khóa</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@Column(name =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FIELD_NAME_2</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2363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62400" y="1131441"/>
            <a:ext cx="2223686" cy="355803"/>
          </a:xfrm>
          <a:prstGeom prst="rect">
            <a:avLst/>
          </a:prstGeom>
        </p:spPr>
        <p:txBody>
          <a:bodyPr wrap="none">
            <a:spAutoFit/>
          </a:bodyPr>
          <a:lstStyle/>
          <a:p>
            <a:pPr algn="just">
              <a:lnSpc>
                <a:spcPct val="107000"/>
              </a:lnSpc>
              <a:spcAft>
                <a:spcPts val="800"/>
              </a:spcAft>
            </a:pP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600" b="1"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55041" y="1446782"/>
            <a:ext cx="4818664" cy="3673858"/>
          </a:xfrm>
          <a:prstGeom prst="rect">
            <a:avLst/>
          </a:prstGeom>
          <a:ln>
            <a:solidFill>
              <a:srgbClr val="FF0000"/>
            </a:solidFill>
          </a:ln>
        </p:spPr>
      </p:pic>
    </p:spTree>
    <p:extLst>
      <p:ext uri="{BB962C8B-B14F-4D97-AF65-F5344CB8AC3E}">
        <p14:creationId xmlns:p14="http://schemas.microsoft.com/office/powerpoint/2010/main" val="20960597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191452" y="1268601"/>
            <a:ext cx="6587060" cy="721864"/>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3</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một giao diện Repository kế thừa giao diện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JpaRepository</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latin typeface="Calibri" panose="020F0502020204030204" pitchFamily="34" charset="0"/>
                <a:ea typeface="Calibri" panose="020F0502020204030204" pitchFamily="34" charset="0"/>
                <a:cs typeface="Times New Roman" panose="02020603050405020304" pitchFamily="18" charset="0"/>
              </a:rPr>
              <a:t>Giao diện </a:t>
            </a:r>
            <a:r>
              <a:rPr lang="vi-VN" sz="1600" dirty="0" smtClean="0">
                <a:latin typeface="Calibri" panose="020F0502020204030204" pitchFamily="34" charset="0"/>
                <a:ea typeface="Calibri" panose="020F0502020204030204" pitchFamily="34" charset="0"/>
                <a:cs typeface="Times New Roman" panose="02020603050405020304" pitchFamily="18" charset="0"/>
              </a:rPr>
              <a:t>thực </a:t>
            </a:r>
            <a:r>
              <a:rPr lang="vi-VN" sz="1600" dirty="0">
                <a:latin typeface="Calibri" panose="020F0502020204030204" pitchFamily="34" charset="0"/>
                <a:ea typeface="Calibri" panose="020F0502020204030204" pitchFamily="34" charset="0"/>
                <a:cs typeface="Times New Roman" panose="02020603050405020304" pitchFamily="18" charset="0"/>
              </a:rPr>
              <a:t>hiện các thao tác nào trên đối tượng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52068" y="2027786"/>
            <a:ext cx="8846820" cy="882742"/>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@Repository</a:t>
            </a:r>
          </a:p>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interface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Repository_Name&gt;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extends </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JPARepository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1242559" y="3121303"/>
            <a:ext cx="6506483" cy="562053"/>
          </a:xfrm>
          <a:prstGeom prst="rect">
            <a:avLst/>
          </a:prstGeom>
          <a:ln>
            <a:solidFill>
              <a:srgbClr val="FF0000"/>
            </a:solidFill>
          </a:ln>
        </p:spPr>
      </p:pic>
      <p:pic>
        <p:nvPicPr>
          <p:cNvPr id="2" name="Picture 1"/>
          <p:cNvPicPr>
            <a:picLocks noChangeAspect="1"/>
          </p:cNvPicPr>
          <p:nvPr/>
        </p:nvPicPr>
        <p:blipFill>
          <a:blip r:embed="rId4"/>
          <a:stretch>
            <a:fillRect/>
          </a:stretch>
        </p:blipFill>
        <p:spPr>
          <a:xfrm>
            <a:off x="546175" y="3893748"/>
            <a:ext cx="8021169" cy="1028844"/>
          </a:xfrm>
          <a:prstGeom prst="rect">
            <a:avLst/>
          </a:prstGeom>
          <a:ln>
            <a:solidFill>
              <a:srgbClr val="FF0000"/>
            </a:solidFill>
          </a:ln>
        </p:spPr>
      </p:pic>
    </p:spTree>
    <p:extLst>
      <p:ext uri="{BB962C8B-B14F-4D97-AF65-F5344CB8AC3E}">
        <p14:creationId xmlns:p14="http://schemas.microsoft.com/office/powerpoint/2010/main" val="30257752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721864"/>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4</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dịch</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vụ</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(Service) </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L</a:t>
            </a:r>
            <a:r>
              <a:rPr lang="vi-VN" sz="1600" dirty="0" smtClean="0">
                <a:latin typeface="Calibri" panose="020F0502020204030204" pitchFamily="34" charset="0"/>
                <a:ea typeface="Calibri" panose="020F0502020204030204" pitchFamily="34" charset="0"/>
                <a:cs typeface="Times New Roman" panose="02020603050405020304" pitchFamily="18" charset="0"/>
              </a:rPr>
              <a:t>ớp </a:t>
            </a:r>
            <a:r>
              <a:rPr lang="vi-VN" sz="1600" dirty="0">
                <a:latin typeface="Calibri" panose="020F0502020204030204" pitchFamily="34" charset="0"/>
                <a:ea typeface="Calibri" panose="020F0502020204030204" pitchFamily="34" charset="0"/>
                <a:cs typeface="Times New Roman" panose="02020603050405020304" pitchFamily="18" charset="0"/>
              </a:rPr>
              <a:t>dịch vụ </a:t>
            </a:r>
            <a:r>
              <a:rPr lang="vi-VN" sz="1600" dirty="0" smtClean="0">
                <a:latin typeface="Calibri" panose="020F0502020204030204" pitchFamily="34" charset="0"/>
                <a:ea typeface="Calibri" panose="020F0502020204030204" pitchFamily="34" charset="0"/>
                <a:cs typeface="Times New Roman" panose="02020603050405020304" pitchFamily="18" charset="0"/>
              </a:rPr>
              <a:t>sử </a:t>
            </a:r>
            <a:r>
              <a:rPr lang="vi-VN" sz="1600" dirty="0">
                <a:latin typeface="Calibri" panose="020F0502020204030204" pitchFamily="34" charset="0"/>
                <a:ea typeface="Calibri" panose="020F0502020204030204" pitchFamily="34" charset="0"/>
                <a:cs typeface="Times New Roman" panose="02020603050405020304" pitchFamily="18" charset="0"/>
              </a:rPr>
              <a:t>dụng Repository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để</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vi-VN" sz="1600" dirty="0" smtClean="0">
                <a:latin typeface="Calibri" panose="020F0502020204030204" pitchFamily="34" charset="0"/>
                <a:ea typeface="Calibri" panose="020F0502020204030204" pitchFamily="34" charset="0"/>
                <a:cs typeface="Times New Roman" panose="02020603050405020304" pitchFamily="18" charset="0"/>
              </a:rPr>
              <a:t>thực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thi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thao</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tác</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trên</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đối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tượng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2011348" y="1989686"/>
            <a:ext cx="4686632" cy="1375185"/>
          </a:xfrm>
          <a:prstGeom prst="rect">
            <a:avLst/>
          </a:prstGeom>
          <a:ln>
            <a:solidFill>
              <a:srgbClr val="FF0000"/>
            </a:solidFill>
          </a:ln>
        </p:spPr>
        <p:txBody>
          <a:bodyPr wrap="square">
            <a:spAutoFit/>
          </a:bodyPr>
          <a:lstStyle/>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@Service</a:t>
            </a:r>
          </a:p>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class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&lt;Repository_Name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t>&lt;</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600" dirty="0" smtClean="0"/>
              <a:t>&gt;;</a:t>
            </a:r>
            <a:endPar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pic>
        <p:nvPicPr>
          <p:cNvPr id="9" name="Picture 8"/>
          <p:cNvPicPr>
            <a:picLocks noChangeAspect="1"/>
          </p:cNvPicPr>
          <p:nvPr/>
        </p:nvPicPr>
        <p:blipFill>
          <a:blip r:embed="rId3"/>
          <a:stretch>
            <a:fillRect/>
          </a:stretch>
        </p:blipFill>
        <p:spPr>
          <a:xfrm>
            <a:off x="5763996" y="3872751"/>
            <a:ext cx="3364764" cy="1255509"/>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30480" y="4233260"/>
            <a:ext cx="5455920" cy="468319"/>
          </a:xfrm>
          <a:prstGeom prst="rect">
            <a:avLst/>
          </a:prstGeom>
          <a:ln>
            <a:solidFill>
              <a:srgbClr val="FF0000"/>
            </a:solidFill>
          </a:ln>
        </p:spPr>
      </p:pic>
    </p:spTree>
    <p:extLst>
      <p:ext uri="{BB962C8B-B14F-4D97-AF65-F5344CB8AC3E}">
        <p14:creationId xmlns:p14="http://schemas.microsoft.com/office/powerpoint/2010/main" val="33813239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19100" y="2186137"/>
            <a:ext cx="797052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smtClean="0">
                <a:latin typeface="Consolas" panose="020B0609020204030204" pitchFamily="49" charset="0"/>
              </a:rPr>
              <a:t>save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b="1" dirty="0" smtClean="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 </a:t>
            </a:r>
            <a:r>
              <a:rPr lang="en-US" sz="1500" b="1" dirty="0">
                <a:latin typeface="Consolas" panose="020B0609020204030204" pitchFamily="49" charset="0"/>
              </a:rPr>
              <a:t>{</a:t>
            </a:r>
          </a:p>
          <a:p>
            <a:r>
              <a:rPr lang="en-US" sz="1500" b="1" dirty="0" smtClean="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smtClean="0">
                <a:solidFill>
                  <a:srgbClr val="FF0000"/>
                </a:solidFill>
                <a:latin typeface="Consolas" panose="020B0609020204030204" pitchFamily="49" charset="0"/>
              </a:rPr>
              <a:t>return</a:t>
            </a:r>
            <a:r>
              <a:rPr lang="en-US" sz="1500" b="1" dirty="0" smtClean="0">
                <a:latin typeface="Consolas" panose="020B0609020204030204" pitchFamily="49" charset="0"/>
              </a:rPr>
              <a:t> </a:t>
            </a:r>
            <a:r>
              <a:rPr lang="en-US" sz="1500" dirty="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a:t>&gt;</a:t>
            </a:r>
            <a:r>
              <a:rPr lang="en-US" sz="1500" b="1" dirty="0" smtClean="0">
                <a:latin typeface="Consolas" panose="020B0609020204030204" pitchFamily="49" charset="0"/>
              </a:rPr>
              <a:t>.</a:t>
            </a:r>
            <a:r>
              <a:rPr lang="en-US" sz="1500" dirty="0" smtClean="0">
                <a:solidFill>
                  <a:srgbClr val="FF0000"/>
                </a:solidFill>
                <a:latin typeface="Consolas" panose="020B0609020204030204" pitchFamily="49" charset="0"/>
              </a:rPr>
              <a:t>save</a:t>
            </a:r>
            <a:r>
              <a:rPr lang="en-US" sz="1500" b="1" dirty="0" smtClean="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a:t>
            </a:r>
            <a:endParaRPr lang="en-US" sz="1500" b="1" dirty="0">
              <a:latin typeface="Consolas" panose="020B0609020204030204" pitchFamily="49" charset="0"/>
            </a:endParaRP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183611"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lưu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pic>
        <p:nvPicPr>
          <p:cNvPr id="8" name="Picture 7"/>
          <p:cNvPicPr>
            <a:picLocks noChangeAspect="1"/>
          </p:cNvPicPr>
          <p:nvPr/>
        </p:nvPicPr>
        <p:blipFill>
          <a:blip r:embed="rId3"/>
          <a:stretch>
            <a:fillRect/>
          </a:stretch>
        </p:blipFill>
        <p:spPr>
          <a:xfrm>
            <a:off x="674919" y="3596584"/>
            <a:ext cx="7433984" cy="1028756"/>
          </a:xfrm>
          <a:prstGeom prst="rect">
            <a:avLst/>
          </a:prstGeom>
          <a:ln>
            <a:solidFill>
              <a:srgbClr val="FF0000"/>
            </a:solidFill>
          </a:ln>
        </p:spPr>
      </p:pic>
    </p:spTree>
    <p:extLst>
      <p:ext uri="{BB962C8B-B14F-4D97-AF65-F5344CB8AC3E}">
        <p14:creationId xmlns:p14="http://schemas.microsoft.com/office/powerpoint/2010/main" val="14568585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198716" y="1671102"/>
            <a:ext cx="1330814"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xóa</a:t>
            </a:r>
            <a:endParaRPr lang="en-US" sz="1600" dirty="0"/>
          </a:p>
        </p:txBody>
      </p:sp>
      <p:sp>
        <p:nvSpPr>
          <p:cNvPr id="7" name="Rectangle 6"/>
          <p:cNvSpPr/>
          <p:nvPr/>
        </p:nvSpPr>
        <p:spPr>
          <a:xfrm>
            <a:off x="1112520" y="2132797"/>
            <a:ext cx="643128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void</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500" dirty="0" smtClean="0">
                <a:latin typeface="Consolas" panose="020B0609020204030204" pitchFamily="49" charset="0"/>
                <a:ea typeface="Times New Roman" panose="02020603050405020304" pitchFamily="18" charset="0"/>
              </a:rPr>
              <a:t>delete</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 </a:t>
            </a:r>
            <a:r>
              <a:rPr lang="en-US" sz="1500" b="1" dirty="0">
                <a:latin typeface="Consolas" panose="020B0609020204030204" pitchFamily="49" charset="0"/>
              </a:rPr>
              <a:t>{</a:t>
            </a:r>
          </a:p>
          <a:p>
            <a:r>
              <a:rPr lang="en-US" sz="1500" b="1" dirty="0" smtClean="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smtClean="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smtClean="0"/>
              <a:t>&gt;</a:t>
            </a:r>
            <a:r>
              <a:rPr lang="en-US" sz="1500" b="1" dirty="0" smtClean="0">
                <a:latin typeface="Consolas" panose="020B0609020204030204" pitchFamily="49" charset="0"/>
              </a:rPr>
              <a:t>.</a:t>
            </a:r>
            <a:r>
              <a:rPr lang="en-US" sz="1500" dirty="0" err="1" smtClean="0">
                <a:solidFill>
                  <a:srgbClr val="FF0000"/>
                </a:solidFill>
                <a:latin typeface="Consolas" panose="020B0609020204030204" pitchFamily="49" charset="0"/>
              </a:rPr>
              <a:t>deleteById</a:t>
            </a:r>
            <a:r>
              <a:rPr lang="en-US" sz="1500" b="1" dirty="0" smtClean="0">
                <a:latin typeface="Consolas" panose="020B0609020204030204" pitchFamily="49" charset="0"/>
              </a:rPr>
              <a:t>(</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a:t>
            </a:r>
            <a:endParaRPr lang="en-US" sz="1500" b="1" dirty="0">
              <a:latin typeface="Consolas" panose="020B0609020204030204" pitchFamily="49" charset="0"/>
            </a:endParaRPr>
          </a:p>
          <a:p>
            <a:r>
              <a:rPr lang="en-US" sz="1500" dirty="0">
                <a:latin typeface="Consolas" panose="020B0609020204030204" pitchFamily="49" charset="0"/>
              </a:rPr>
              <a:t>}</a:t>
            </a:r>
            <a:endParaRPr lang="en-US" sz="1500" dirty="0"/>
          </a:p>
        </p:txBody>
      </p:sp>
      <p:pic>
        <p:nvPicPr>
          <p:cNvPr id="8" name="Picture 7"/>
          <p:cNvPicPr>
            <a:picLocks noChangeAspect="1"/>
          </p:cNvPicPr>
          <p:nvPr/>
        </p:nvPicPr>
        <p:blipFill>
          <a:blip r:embed="rId3"/>
          <a:stretch>
            <a:fillRect/>
          </a:stretch>
        </p:blipFill>
        <p:spPr>
          <a:xfrm>
            <a:off x="1600757" y="3497513"/>
            <a:ext cx="5668166" cy="952633"/>
          </a:xfrm>
          <a:prstGeom prst="rect">
            <a:avLst/>
          </a:prstGeom>
          <a:ln>
            <a:solidFill>
              <a:srgbClr val="FF0000"/>
            </a:solidFill>
          </a:ln>
        </p:spPr>
      </p:pic>
    </p:spTree>
    <p:extLst>
      <p:ext uri="{BB962C8B-B14F-4D97-AF65-F5344CB8AC3E}">
        <p14:creationId xmlns:p14="http://schemas.microsoft.com/office/powerpoint/2010/main" val="39404207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792480" y="2178517"/>
            <a:ext cx="722376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a:t>
            </a:r>
            <a:r>
              <a:rPr lang="en-US" sz="1500" b="1" dirty="0" smtClean="0">
                <a:latin typeface="Consolas" panose="020B0609020204030204" pitchFamily="49" charset="0"/>
              </a:rPr>
              <a:t>List</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a:t>
            </a:r>
            <a:r>
              <a:rPr lang="en-US" sz="1500" b="1" dirty="0" smtClean="0">
                <a:latin typeface="Consolas" panose="020B0609020204030204" pitchFamily="49" charset="0"/>
              </a:rPr>
              <a:t>() </a:t>
            </a:r>
            <a:r>
              <a:rPr lang="en-US" sz="1500" b="1" dirty="0">
                <a:latin typeface="Consolas" panose="020B0609020204030204" pitchFamily="49" charset="0"/>
              </a:rPr>
              <a:t>{</a:t>
            </a:r>
          </a:p>
          <a:p>
            <a:r>
              <a:rPr lang="en-US" sz="1500" b="1" dirty="0" smtClean="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smtClean="0">
                <a:solidFill>
                  <a:srgbClr val="FF0000"/>
                </a:solidFill>
                <a:latin typeface="Consolas" panose="020B0609020204030204" pitchFamily="49" charset="0"/>
              </a:rPr>
              <a:t>return</a:t>
            </a:r>
            <a:r>
              <a:rPr lang="en-US" sz="1500" b="1" dirty="0" smtClean="0">
                <a:latin typeface="Consolas" panose="020B0609020204030204" pitchFamily="49" charset="0"/>
              </a:rPr>
              <a:t> (</a:t>
            </a:r>
            <a:r>
              <a:rPr lang="en-US" sz="1500" b="1" dirty="0">
                <a:latin typeface="Consolas" panose="020B0609020204030204" pitchFamily="49" charset="0"/>
              </a:rPr>
              <a:t>List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 </a:t>
            </a:r>
            <a:r>
              <a:rPr lang="en-US" sz="1500" dirty="0" smtClean="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smtClean="0"/>
              <a:t>&gt;</a:t>
            </a:r>
            <a:r>
              <a:rPr lang="en-US" sz="1500" b="1" dirty="0" smtClean="0">
                <a:latin typeface="Consolas" panose="020B0609020204030204" pitchFamily="49" charset="0"/>
              </a:rPr>
              <a:t>.</a:t>
            </a:r>
            <a:r>
              <a:rPr lang="en-US" sz="1500" dirty="0" smtClean="0">
                <a:solidFill>
                  <a:srgbClr val="FF0000"/>
                </a:solidFill>
                <a:latin typeface="Consolas" panose="020B0609020204030204" pitchFamily="49" charset="0"/>
              </a:rPr>
              <a:t>findAll</a:t>
            </a:r>
            <a:r>
              <a:rPr lang="en-US" sz="1500" b="1" dirty="0" smtClean="0">
                <a:latin typeface="Consolas" panose="020B0609020204030204" pitchFamily="49" charset="0"/>
              </a:rPr>
              <a:t>();</a:t>
            </a:r>
            <a:endParaRPr lang="en-US" sz="1500" b="1" dirty="0">
              <a:latin typeface="Consolas" panose="020B0609020204030204" pitchFamily="49" charset="0"/>
            </a:endParaRP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351926"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endParaRPr lang="en-US" sz="1600" dirty="0"/>
          </a:p>
        </p:txBody>
      </p:sp>
      <p:pic>
        <p:nvPicPr>
          <p:cNvPr id="9" name="Picture 8"/>
          <p:cNvPicPr>
            <a:picLocks noChangeAspect="1"/>
          </p:cNvPicPr>
          <p:nvPr/>
        </p:nvPicPr>
        <p:blipFill>
          <a:blip r:embed="rId3"/>
          <a:stretch>
            <a:fillRect/>
          </a:stretch>
        </p:blipFill>
        <p:spPr>
          <a:xfrm>
            <a:off x="1551240" y="3688980"/>
            <a:ext cx="5477639" cy="752580"/>
          </a:xfrm>
          <a:prstGeom prst="rect">
            <a:avLst/>
          </a:prstGeom>
          <a:ln>
            <a:solidFill>
              <a:srgbClr val="FF0000"/>
            </a:solidFill>
          </a:ln>
        </p:spPr>
      </p:pic>
    </p:spTree>
    <p:extLst>
      <p:ext uri="{BB962C8B-B14F-4D97-AF65-F5344CB8AC3E}">
        <p14:creationId xmlns:p14="http://schemas.microsoft.com/office/powerpoint/2010/main" val="3336626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34340" y="2117557"/>
            <a:ext cx="8191500" cy="1246495"/>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Optional</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err="1"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500" b="1" dirty="0" smtClean="0">
                <a:latin typeface="Consolas" panose="020B0609020204030204" pitchFamily="49" charset="0"/>
              </a:rPr>
              <a:t>(</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 </a:t>
            </a:r>
            <a:r>
              <a:rPr lang="en-US" sz="1500" b="1" dirty="0">
                <a:latin typeface="Consolas" panose="020B0609020204030204" pitchFamily="49" charset="0"/>
              </a:rPr>
              <a:t>{</a:t>
            </a:r>
          </a:p>
          <a:p>
            <a:r>
              <a:rPr lang="en-US" sz="1500" b="1" dirty="0" smtClean="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smtClean="0">
                <a:solidFill>
                  <a:srgbClr val="FF0000"/>
                </a:solidFill>
                <a:latin typeface="Consolas" panose="020B0609020204030204" pitchFamily="49" charset="0"/>
              </a:rPr>
              <a:t>return</a:t>
            </a:r>
            <a:r>
              <a:rPr lang="en-US" sz="1500" b="1" dirty="0" smtClean="0">
                <a:latin typeface="Consolas" panose="020B0609020204030204" pitchFamily="49" charset="0"/>
              </a:rPr>
              <a:t> </a:t>
            </a:r>
            <a:r>
              <a:rPr lang="en-US" sz="1500" dirty="0" smtClean="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smtClean="0"/>
              <a:t>&gt;</a:t>
            </a:r>
            <a:r>
              <a:rPr lang="en-US" sz="1500" b="1" dirty="0" smtClean="0">
                <a:latin typeface="Consolas" panose="020B0609020204030204" pitchFamily="49" charset="0"/>
              </a:rPr>
              <a:t>.</a:t>
            </a:r>
            <a:r>
              <a:rPr lang="en-US" sz="1500" dirty="0" err="1" smtClean="0">
                <a:solidFill>
                  <a:srgbClr val="FF0000"/>
                </a:solidFill>
                <a:latin typeface="Consolas" panose="020B0609020204030204" pitchFamily="49" charset="0"/>
              </a:rPr>
              <a:t>findbyID</a:t>
            </a:r>
            <a:r>
              <a:rPr lang="en-US" sz="1500" b="1" dirty="0" smtClean="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smtClean="0">
                <a:latin typeface="Consolas" panose="020B0609020204030204" pitchFamily="49" charset="0"/>
              </a:rPr>
              <a:t>);</a:t>
            </a:r>
            <a:endParaRPr lang="en-US" sz="1500" b="1" dirty="0">
              <a:latin typeface="Consolas" panose="020B0609020204030204" pitchFamily="49" charset="0"/>
            </a:endParaRP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521844"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6" name="Picture 5"/>
          <p:cNvPicPr>
            <a:picLocks noChangeAspect="1"/>
          </p:cNvPicPr>
          <p:nvPr/>
        </p:nvPicPr>
        <p:blipFill>
          <a:blip r:embed="rId3"/>
          <a:stretch>
            <a:fillRect/>
          </a:stretch>
        </p:blipFill>
        <p:spPr>
          <a:xfrm>
            <a:off x="1221599" y="3734689"/>
            <a:ext cx="6563641" cy="905001"/>
          </a:xfrm>
          <a:prstGeom prst="rect">
            <a:avLst/>
          </a:prstGeom>
          <a:ln>
            <a:solidFill>
              <a:srgbClr val="FF0000"/>
            </a:solidFill>
          </a:ln>
        </p:spPr>
      </p:pic>
    </p:spTree>
    <p:extLst>
      <p:ext uri="{BB962C8B-B14F-4D97-AF65-F5344CB8AC3E}">
        <p14:creationId xmlns:p14="http://schemas.microsoft.com/office/powerpoint/2010/main" val="33379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 APIJ DBC</a:t>
            </a:r>
            <a:endParaRPr lang="en-US" altLang="en-US" sz="2200" dirty="0"/>
          </a:p>
        </p:txBody>
      </p:sp>
      <p:sp>
        <p:nvSpPr>
          <p:cNvPr id="5" name="Rectangle 4"/>
          <p:cNvSpPr/>
          <p:nvPr/>
        </p:nvSpPr>
        <p:spPr>
          <a:xfrm>
            <a:off x="0" y="1444790"/>
            <a:ext cx="4381500" cy="3349571"/>
          </a:xfrm>
          <a:prstGeom prst="rect">
            <a:avLst/>
          </a:prstGeom>
        </p:spPr>
        <p:txBody>
          <a:bodyPr wrap="square">
            <a:spAutoFit/>
          </a:bodyPr>
          <a:lstStyle/>
          <a:p>
            <a:pPr algn="just">
              <a:lnSpc>
                <a:spcPct val="107000"/>
              </a:lnSpc>
              <a:spcBef>
                <a:spcPts val="200"/>
              </a:spcBef>
              <a:spcAft>
                <a:spcPts val="200"/>
              </a:spcAft>
            </a:pP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JDBC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bao gồm hai phần: </a:t>
            </a:r>
          </a:p>
          <a:p>
            <a:pPr algn="just">
              <a:lnSpc>
                <a:spcPct val="107000"/>
              </a:lnSpc>
              <a:spcBef>
                <a:spcPts val="200"/>
              </a:spcBef>
              <a:spcAft>
                <a:spcPts val="2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 bởi các lập trình viên ứng dụng</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à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 phần của các gói java tiêu chuẩn trong gói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java.sql</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Gói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java.sql dùng để truy cập và xử lý dữ liệu được lưu trữ trong nguồn dữ liệu </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JDBC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Driver: </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 kết nối với máy chủ cơ sở dữ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à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 tập hợp các lớp Java triển khai các giao diện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a:t>
            </a:r>
            <a:endPar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483100" y="2200346"/>
            <a:ext cx="4548148" cy="1685854"/>
          </a:xfrm>
          <a:prstGeom prst="rect">
            <a:avLst/>
          </a:prstGeom>
        </p:spPr>
      </p:pic>
    </p:spTree>
    <p:extLst>
      <p:ext uri="{BB962C8B-B14F-4D97-AF65-F5344CB8AC3E}">
        <p14:creationId xmlns:p14="http://schemas.microsoft.com/office/powerpoint/2010/main" val="34711298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83820" y="2117557"/>
            <a:ext cx="8961120" cy="1323439"/>
          </a:xfrm>
          <a:prstGeom prst="rect">
            <a:avLst/>
          </a:prstGeom>
          <a:ln>
            <a:solidFill>
              <a:srgbClr val="FF0000"/>
            </a:solidFill>
          </a:ln>
        </p:spPr>
        <p:txBody>
          <a:bodyPr wrap="square">
            <a:spAutoFit/>
          </a:bodyPr>
          <a:lstStyle/>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a:latin typeface="Consolas" panose="020B0609020204030204" pitchFamily="49" charset="0"/>
              </a:rPr>
              <a: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b="1" dirty="0">
                <a:latin typeface="Consolas" panose="020B0609020204030204" pitchFamily="49" charset="0"/>
              </a:rPr>
              <a:t>{</a:t>
            </a:r>
          </a:p>
          <a:p>
            <a:r>
              <a:rPr lang="en-US" sz="1300" b="1" dirty="0" smtClean="0">
                <a:solidFill>
                  <a:srgbClr val="FF0000"/>
                </a:solidFill>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dirty="0"/>
              <a:t>&lt;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200" dirty="0"/>
              <a:t>&gt;</a:t>
            </a:r>
            <a:r>
              <a:rPr lang="en-US" sz="1200" b="1" dirty="0">
                <a:latin typeface="Consolas" panose="020B0609020204030204" pitchFamily="49" charset="0"/>
              </a:rPr>
              <a:t>.</a:t>
            </a:r>
            <a:r>
              <a:rPr lang="en-US" sz="1200" dirty="0" err="1">
                <a:solidFill>
                  <a:srgbClr val="FF0000"/>
                </a:solidFill>
                <a:latin typeface="Consolas" panose="020B0609020204030204" pitchFamily="49" charset="0"/>
              </a:rPr>
              <a:t>findbyID</a:t>
            </a:r>
            <a:r>
              <a:rPr lang="en-US" sz="1200" b="1" dirty="0">
                <a:latin typeface="Consolas" panose="020B0609020204030204" pitchFamily="49" charset="0"/>
              </a:rPr>
              <a: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rPr>
              <a:t>);</a:t>
            </a:r>
            <a:endParaRPr lang="en-US" sz="1300" b="1" dirty="0" smtClean="0">
              <a:solidFill>
                <a:srgbClr val="FF0000"/>
              </a:solidFill>
              <a:latin typeface="Consolas" panose="020B0609020204030204" pitchFamily="49" charset="0"/>
            </a:endParaRPr>
          </a:p>
          <a:p>
            <a:r>
              <a:rPr lang="en-US" sz="1300" b="1"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ea typeface="Times New Roman" panose="02020603050405020304" pitchFamily="18" charset="0"/>
              </a:rPr>
              <a:t>;</a:t>
            </a:r>
            <a:endPar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r>
              <a:rPr lang="en-US" sz="1300" b="1" dirty="0">
                <a:solidFill>
                  <a:srgbClr val="FF0000"/>
                </a:solidFill>
                <a:latin typeface="Consolas" panose="020B0609020204030204" pitchFamily="49" charset="0"/>
              </a:rPr>
              <a:t>	</a:t>
            </a:r>
            <a:r>
              <a:rPr lang="en-US" sz="1300" dirty="0" smtClean="0">
                <a:solidFill>
                  <a:srgbClr val="FF0000"/>
                </a:solidFill>
                <a:latin typeface="Consolas" panose="020B0609020204030204" pitchFamily="49" charset="0"/>
              </a:rPr>
              <a:t>return</a:t>
            </a:r>
            <a:r>
              <a:rPr lang="en-US" sz="1300" b="1" dirty="0" smtClean="0">
                <a:latin typeface="Consolas" panose="020B0609020204030204" pitchFamily="49" charset="0"/>
              </a:rPr>
              <a:t> </a:t>
            </a:r>
            <a:r>
              <a:rPr lang="en-US" sz="1300" dirty="0" smtClean="0"/>
              <a:t>&lt;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300" dirty="0" smtClean="0"/>
              <a:t>&gt;</a:t>
            </a:r>
            <a:r>
              <a:rPr lang="en-US" sz="1300" b="1" dirty="0" smtClean="0">
                <a:latin typeface="Consolas" panose="020B0609020204030204" pitchFamily="49" charset="0"/>
              </a:rPr>
              <a:t>.</a:t>
            </a:r>
            <a:r>
              <a:rPr lang="en-US" sz="1200" dirty="0" smtClean="0">
                <a:solidFill>
                  <a:srgbClr val="FF0000"/>
                </a:solidFill>
                <a:latin typeface="Consolas" panose="020B0609020204030204" pitchFamily="49" charset="0"/>
              </a:rPr>
              <a:t>save</a:t>
            </a:r>
            <a:r>
              <a:rPr lang="en-US" sz="1200" b="1" dirty="0" smtClean="0">
                <a:latin typeface="Consolas" panose="020B0609020204030204" pitchFamily="49" charset="0"/>
              </a:rPr>
              <a:t>(</a:t>
            </a:r>
            <a:r>
              <a:rPr lang="en-US" sz="12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rPr>
              <a:t>)</a:t>
            </a:r>
            <a:r>
              <a:rPr lang="en-US" sz="1300" b="1" dirty="0" smtClean="0">
                <a:latin typeface="Consolas" panose="020B0609020204030204" pitchFamily="49" charset="0"/>
              </a:rPr>
              <a:t>;</a:t>
            </a:r>
            <a:endParaRPr lang="en-US" sz="1300" b="1" dirty="0">
              <a:latin typeface="Consolas" panose="020B0609020204030204" pitchFamily="49" charset="0"/>
            </a:endParaRPr>
          </a:p>
          <a:p>
            <a:r>
              <a:rPr lang="en-US" sz="1300" dirty="0">
                <a:latin typeface="Consolas" panose="020B0609020204030204" pitchFamily="49" charset="0"/>
              </a:rPr>
              <a:t>}</a:t>
            </a:r>
            <a:endParaRPr lang="en-US" sz="1300" dirty="0"/>
          </a:p>
        </p:txBody>
      </p:sp>
      <p:sp>
        <p:nvSpPr>
          <p:cNvPr id="3" name="Rectangle 2"/>
          <p:cNvSpPr/>
          <p:nvPr/>
        </p:nvSpPr>
        <p:spPr>
          <a:xfrm>
            <a:off x="198716" y="1633002"/>
            <a:ext cx="2513830"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nhật</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7" name="Picture 6"/>
          <p:cNvPicPr>
            <a:picLocks noChangeAspect="1"/>
          </p:cNvPicPr>
          <p:nvPr/>
        </p:nvPicPr>
        <p:blipFill>
          <a:blip r:embed="rId3"/>
          <a:stretch>
            <a:fillRect/>
          </a:stretch>
        </p:blipFill>
        <p:spPr>
          <a:xfrm>
            <a:off x="960560" y="3885167"/>
            <a:ext cx="7344800" cy="1152686"/>
          </a:xfrm>
          <a:prstGeom prst="rect">
            <a:avLst/>
          </a:prstGeom>
          <a:ln>
            <a:solidFill>
              <a:srgbClr val="FF0000"/>
            </a:solidFill>
          </a:ln>
        </p:spPr>
      </p:pic>
    </p:spTree>
    <p:extLst>
      <p:ext uri="{BB962C8B-B14F-4D97-AF65-F5344CB8AC3E}">
        <p14:creationId xmlns:p14="http://schemas.microsoft.com/office/powerpoint/2010/main" val="15489975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1942768" y="1722986"/>
            <a:ext cx="3802712" cy="1375185"/>
          </a:xfrm>
          <a:prstGeom prst="rect">
            <a:avLst/>
          </a:prstGeom>
          <a:ln>
            <a:solidFill>
              <a:srgbClr val="FF0000"/>
            </a:solidFill>
          </a:ln>
        </p:spPr>
        <p:txBody>
          <a:bodyPr wrap="square">
            <a:spAutoFit/>
          </a:bodyPr>
          <a:lstStyle/>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RestController</a:t>
            </a:r>
            <a:endPar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class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Controller_Name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p>
          <a:p>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600" dirty="0" smtClean="0"/>
              <a:t>&gt;;</a:t>
            </a:r>
            <a:endPar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344057" y="3559942"/>
            <a:ext cx="3738984" cy="1193167"/>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77649" y="3856531"/>
            <a:ext cx="5065851" cy="502154"/>
          </a:xfrm>
          <a:prstGeom prst="rect">
            <a:avLst/>
          </a:prstGeom>
          <a:ln>
            <a:solidFill>
              <a:srgbClr val="FF0000"/>
            </a:solidFill>
          </a:ln>
        </p:spPr>
      </p:pic>
    </p:spTree>
    <p:extLst>
      <p:ext uri="{BB962C8B-B14F-4D97-AF65-F5344CB8AC3E}">
        <p14:creationId xmlns:p14="http://schemas.microsoft.com/office/powerpoint/2010/main" val="17390550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746265"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pic>
        <p:nvPicPr>
          <p:cNvPr id="9" name="Picture 8"/>
          <p:cNvPicPr>
            <a:picLocks noChangeAspect="1"/>
          </p:cNvPicPr>
          <p:nvPr/>
        </p:nvPicPr>
        <p:blipFill>
          <a:blip r:embed="rId3"/>
          <a:stretch>
            <a:fillRect/>
          </a:stretch>
        </p:blipFill>
        <p:spPr>
          <a:xfrm>
            <a:off x="763369" y="3788964"/>
            <a:ext cx="7678222" cy="1162212"/>
          </a:xfrm>
          <a:prstGeom prst="rect">
            <a:avLst/>
          </a:prstGeom>
          <a:ln>
            <a:solidFill>
              <a:srgbClr val="FF0000"/>
            </a:solidFill>
          </a:ln>
        </p:spPr>
      </p:pic>
      <p:sp>
        <p:nvSpPr>
          <p:cNvPr id="10" name="Rectangle 9"/>
          <p:cNvSpPr/>
          <p:nvPr/>
        </p:nvSpPr>
        <p:spPr>
          <a:xfrm>
            <a:off x="68580" y="2125177"/>
            <a:ext cx="8968740" cy="892552"/>
          </a:xfrm>
          <a:prstGeom prst="rect">
            <a:avLst/>
          </a:prstGeom>
          <a:ln>
            <a:solidFill>
              <a:srgbClr val="FF0000"/>
            </a:solidFill>
          </a:ln>
        </p:spPr>
        <p:txBody>
          <a:bodyPr wrap="square">
            <a:spAutoFit/>
          </a:bodyPr>
          <a:lstStyle/>
          <a:p>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PostMapping</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endPar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smtClean="0">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smtClean="0">
                <a:latin typeface="Consolas" panose="020B0609020204030204" pitchFamily="49" charset="0"/>
              </a:rPr>
              <a:t>(@</a:t>
            </a:r>
            <a:r>
              <a:rPr lang="en-US" sz="1300" dirty="0">
                <a:latin typeface="Consolas" panose="020B0609020204030204" pitchFamily="49" charset="0"/>
              </a:rPr>
              <a:t>Validated @</a:t>
            </a:r>
            <a:r>
              <a:rPr lang="en-US" sz="1300" dirty="0" err="1" smtClean="0">
                <a:latin typeface="Consolas" panose="020B0609020204030204" pitchFamily="49" charset="0"/>
              </a:rPr>
              <a:t>RequestBody</a:t>
            </a:r>
            <a:r>
              <a:rPr lang="en-US" sz="1300" dirty="0" smtClean="0">
                <a:latin typeface="Consolas" panose="020B0609020204030204" pitchFamily="49" charset="0"/>
              </a:rPr>
              <a: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dirty="0">
                <a:latin typeface="Consolas" panose="020B0609020204030204" pitchFamily="49" charset="0"/>
              </a:rPr>
              <a:t>{</a:t>
            </a:r>
          </a:p>
          <a:p>
            <a:r>
              <a:rPr lang="en-US" sz="1300" dirty="0" smtClean="0">
                <a:solidFill>
                  <a:srgbClr val="FF0000"/>
                </a:solidFill>
                <a:latin typeface="Consolas" panose="020B0609020204030204" pitchFamily="49" charset="0"/>
              </a:rPr>
              <a:t>     return</a:t>
            </a:r>
            <a:r>
              <a:rPr lang="en-US" sz="1300" b="1" dirty="0" smtClean="0">
                <a:latin typeface="Consolas" panose="020B0609020204030204" pitchFamily="49" charset="0"/>
              </a:rPr>
              <a:t> </a:t>
            </a:r>
            <a:r>
              <a:rPr lang="en-US" sz="1300" dirty="0" smtClean="0"/>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a:t>&gt;</a:t>
            </a:r>
            <a:r>
              <a:rPr lang="en-US" sz="1300" b="1" dirty="0" smtClean="0">
                <a:latin typeface="Consolas" panose="020B0609020204030204" pitchFamily="49" charset="0"/>
              </a:rPr>
              <a:t>.</a:t>
            </a:r>
            <a:r>
              <a:rPr lang="en-US" sz="1300" dirty="0" smtClean="0">
                <a:solidFill>
                  <a:schemeClr val="bg2">
                    <a:lumMod val="50000"/>
                  </a:schemeClr>
                </a:solidFill>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smtClean="0">
                <a:latin typeface="Consolas" panose="020B0609020204030204" pitchFamily="49" charset="0"/>
              </a:rPr>
              <a:t>(</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a:t>
            </a:r>
            <a:endParaRPr lang="en-US" sz="1300" b="1" dirty="0">
              <a:latin typeface="Consolas" panose="020B0609020204030204" pitchFamily="49" charset="0"/>
            </a:endParaRPr>
          </a:p>
          <a:p>
            <a:r>
              <a:rPr lang="en-US" sz="1300" dirty="0">
                <a:latin typeface="Consolas" panose="020B0609020204030204" pitchFamily="49" charset="0"/>
              </a:rPr>
              <a:t>}</a:t>
            </a:r>
            <a:endParaRPr lang="en-US" sz="1300" dirty="0"/>
          </a:p>
        </p:txBody>
      </p:sp>
      <p:pic>
        <p:nvPicPr>
          <p:cNvPr id="2" name="Picture 1"/>
          <p:cNvPicPr>
            <a:picLocks noChangeAspect="1"/>
          </p:cNvPicPr>
          <p:nvPr/>
        </p:nvPicPr>
        <p:blipFill rotWithShape="1">
          <a:blip r:embed="rId4"/>
          <a:srcRect b="35368"/>
          <a:stretch/>
        </p:blipFill>
        <p:spPr>
          <a:xfrm>
            <a:off x="1451176" y="3237520"/>
            <a:ext cx="6211167" cy="252440"/>
          </a:xfrm>
          <a:prstGeom prst="rect">
            <a:avLst/>
          </a:prstGeom>
          <a:ln>
            <a:solidFill>
              <a:srgbClr val="FF0000"/>
            </a:solidFill>
          </a:ln>
        </p:spPr>
      </p:pic>
    </p:spTree>
    <p:extLst>
      <p:ext uri="{BB962C8B-B14F-4D97-AF65-F5344CB8AC3E}">
        <p14:creationId xmlns:p14="http://schemas.microsoft.com/office/powerpoint/2010/main" val="38668969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3238387"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sp>
        <p:nvSpPr>
          <p:cNvPr id="8" name="Rectangle 7"/>
          <p:cNvSpPr/>
          <p:nvPr/>
        </p:nvSpPr>
        <p:spPr>
          <a:xfrm>
            <a:off x="792480" y="2178517"/>
            <a:ext cx="7223760" cy="1046440"/>
          </a:xfrm>
          <a:prstGeom prst="rect">
            <a:avLst/>
          </a:prstGeom>
          <a:ln>
            <a:solidFill>
              <a:srgbClr val="FF0000"/>
            </a:solidFill>
          </a:ln>
        </p:spPr>
        <p:txBody>
          <a:bodyPr wrap="square">
            <a:spAutoFit/>
          </a:bodyPr>
          <a:lstStyle/>
          <a:p>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GetMapping</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smtClean="0">
                <a:latin typeface="Consolas" panose="020B0609020204030204" pitchFamily="49" charset="0"/>
              </a:rPr>
              <a:t> List</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fetch</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a:t>
            </a:r>
            <a:r>
              <a:rPr lang="en-US" sz="1500" b="1" dirty="0" smtClean="0">
                <a:latin typeface="Consolas" panose="020B0609020204030204" pitchFamily="49" charset="0"/>
              </a:rPr>
              <a:t>() </a:t>
            </a:r>
            <a:r>
              <a:rPr lang="en-US" sz="1500" b="1" dirty="0">
                <a:latin typeface="Consolas" panose="020B0609020204030204" pitchFamily="49" charset="0"/>
              </a:rPr>
              <a:t>{</a:t>
            </a:r>
          </a:p>
          <a:p>
            <a:r>
              <a:rPr lang="en-US" sz="1500" b="1" dirty="0" smtClean="0">
                <a:solidFill>
                  <a:srgbClr val="FF0000"/>
                </a:solidFill>
                <a:latin typeface="Consolas" panose="020B0609020204030204" pitchFamily="49" charset="0"/>
              </a:rPr>
              <a:t>	</a:t>
            </a:r>
            <a:r>
              <a:rPr lang="en-US" sz="1500" dirty="0" smtClean="0">
                <a:solidFill>
                  <a:srgbClr val="FF0000"/>
                </a:solidFill>
                <a:latin typeface="Consolas" panose="020B0609020204030204" pitchFamily="49" charset="0"/>
              </a:rPr>
              <a:t>return</a:t>
            </a:r>
            <a:r>
              <a:rPr lang="en-US" sz="1500" b="1" dirty="0" smtClean="0">
                <a:latin typeface="Consolas" panose="020B0609020204030204" pitchFamily="49" charset="0"/>
              </a:rPr>
              <a:t> </a:t>
            </a:r>
            <a:r>
              <a:rPr lang="en-US" sz="1600" dirty="0" smtClean="0"/>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&gt;List</a:t>
            </a:r>
            <a:r>
              <a:rPr lang="en-US" sz="1500" b="1" dirty="0" smtClean="0">
                <a:latin typeface="Consolas" panose="020B0609020204030204" pitchFamily="49" charset="0"/>
              </a:rPr>
              <a:t>();</a:t>
            </a:r>
            <a:endParaRPr lang="en-US" sz="1500" b="1" dirty="0">
              <a:latin typeface="Consolas" panose="020B0609020204030204" pitchFamily="49" charset="0"/>
            </a:endParaRPr>
          </a:p>
          <a:p>
            <a:r>
              <a:rPr lang="en-US" sz="1500" dirty="0">
                <a:latin typeface="Consolas" panose="020B0609020204030204" pitchFamily="49" charset="0"/>
              </a:rPr>
              <a:t>}</a:t>
            </a:r>
            <a:endParaRPr lang="en-US" sz="1500" dirty="0"/>
          </a:p>
        </p:txBody>
      </p:sp>
      <p:pic>
        <p:nvPicPr>
          <p:cNvPr id="6" name="Picture 5"/>
          <p:cNvPicPr>
            <a:picLocks noChangeAspect="1"/>
          </p:cNvPicPr>
          <p:nvPr/>
        </p:nvPicPr>
        <p:blipFill rotWithShape="1">
          <a:blip r:embed="rId3"/>
          <a:srcRect b="9136"/>
          <a:stretch/>
        </p:blipFill>
        <p:spPr>
          <a:xfrm>
            <a:off x="2292355" y="3880393"/>
            <a:ext cx="4467849" cy="1194527"/>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529288" y="3321311"/>
            <a:ext cx="5907832" cy="404898"/>
          </a:xfrm>
          <a:prstGeom prst="rect">
            <a:avLst/>
          </a:prstGeom>
          <a:ln>
            <a:solidFill>
              <a:srgbClr val="FF0000"/>
            </a:solidFill>
          </a:ln>
        </p:spPr>
      </p:pic>
    </p:spTree>
    <p:extLst>
      <p:ext uri="{BB962C8B-B14F-4D97-AF65-F5344CB8AC3E}">
        <p14:creationId xmlns:p14="http://schemas.microsoft.com/office/powerpoint/2010/main" val="12955034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29723"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9" name="Picture 8"/>
          <p:cNvPicPr>
            <a:picLocks noChangeAspect="1"/>
          </p:cNvPicPr>
          <p:nvPr/>
        </p:nvPicPr>
        <p:blipFill>
          <a:blip r:embed="rId3"/>
          <a:stretch>
            <a:fillRect/>
          </a:stretch>
        </p:blipFill>
        <p:spPr>
          <a:xfrm>
            <a:off x="668031" y="4136539"/>
            <a:ext cx="7264389" cy="844156"/>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225423" y="3400348"/>
            <a:ext cx="6097397" cy="546852"/>
          </a:xfrm>
          <a:prstGeom prst="rect">
            <a:avLst/>
          </a:prstGeom>
          <a:ln>
            <a:solidFill>
              <a:srgbClr val="FF0000"/>
            </a:solidFill>
          </a:ln>
        </p:spPr>
      </p:pic>
      <p:sp>
        <p:nvSpPr>
          <p:cNvPr id="11" name="Rectangle 10"/>
          <p:cNvSpPr/>
          <p:nvPr/>
        </p:nvSpPr>
        <p:spPr>
          <a:xfrm>
            <a:off x="129540" y="2048977"/>
            <a:ext cx="8907780" cy="1092607"/>
          </a:xfrm>
          <a:prstGeom prst="rect">
            <a:avLst/>
          </a:prstGeom>
          <a:ln>
            <a:solidFill>
              <a:srgbClr val="FF0000"/>
            </a:solidFill>
          </a:ln>
        </p:spPr>
        <p:txBody>
          <a:bodyPr wrap="square">
            <a:spAutoFit/>
          </a:bodyPr>
          <a:lstStyle/>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GetMapping</a:t>
            </a:r>
            <a:r>
              <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a:t>
            </a:r>
            <a:r>
              <a:rPr lang="en-US" sz="13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&gt;/{id}")</a:t>
            </a:r>
            <a:endPar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endParaRPr>
          </a:p>
          <a:p>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smtClean="0">
                <a:latin typeface="Consolas" panose="020B0609020204030204" pitchFamily="49" charset="0"/>
              </a:rPr>
              <a:t> </a:t>
            </a:r>
            <a:r>
              <a:rPr lang="en-US" sz="1300" b="1" dirty="0">
                <a:latin typeface="Consolas" panose="020B0609020204030204" pitchFamily="49" charset="0"/>
              </a:rPr>
              <a:t>Optional</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smtClean="0">
                <a:latin typeface="Consolas" panose="020B0609020204030204" pitchFamily="49" charset="0"/>
              </a:rPr>
              <a:t>(</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Long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b="1" dirty="0">
                <a:latin typeface="Consolas" panose="020B0609020204030204" pitchFamily="49" charset="0"/>
              </a:rPr>
              <a:t>{</a:t>
            </a:r>
          </a:p>
          <a:p>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300" dirty="0" smtClean="0">
                <a:solidFill>
                  <a:srgbClr val="FF0000"/>
                </a:solidFill>
                <a:latin typeface="Consolas" panose="020B0609020204030204" pitchFamily="49" charset="0"/>
              </a:rPr>
              <a:t>return</a:t>
            </a:r>
            <a:r>
              <a:rPr lang="en-US" sz="1300" b="1" dirty="0" smtClean="0">
                <a:latin typeface="Consolas" panose="020B0609020204030204" pitchFamily="49" charset="0"/>
              </a:rPr>
              <a:t> </a:t>
            </a:r>
            <a:r>
              <a:rPr lang="en-US" sz="1300" dirty="0" smtClean="0"/>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smtClean="0"/>
              <a:t>&gt;</a:t>
            </a:r>
            <a:r>
              <a:rPr lang="en-US" sz="1300" b="1" dirty="0" smtClean="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smtClean="0">
                <a:latin typeface="Consolas" panose="020B0609020204030204" pitchFamily="49" charset="0"/>
              </a:rPr>
              <a:t>(</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a:t>
            </a:r>
            <a:endParaRPr lang="en-US" sz="1300" b="1" dirty="0">
              <a:latin typeface="Consolas" panose="020B0609020204030204" pitchFamily="49" charset="0"/>
            </a:endParaRPr>
          </a:p>
          <a:p>
            <a:r>
              <a:rPr lang="en-US" sz="1300" dirty="0">
                <a:latin typeface="Consolas" panose="020B0609020204030204" pitchFamily="49" charset="0"/>
              </a:rPr>
              <a:t>}</a:t>
            </a:r>
            <a:endParaRPr lang="en-US" sz="1300" dirty="0"/>
          </a:p>
        </p:txBody>
      </p:sp>
    </p:spTree>
    <p:extLst>
      <p:ext uri="{BB962C8B-B14F-4D97-AF65-F5344CB8AC3E}">
        <p14:creationId xmlns:p14="http://schemas.microsoft.com/office/powerpoint/2010/main" val="2963774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53767"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xóa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sp>
        <p:nvSpPr>
          <p:cNvPr id="8" name="Rectangle 7"/>
          <p:cNvSpPr/>
          <p:nvPr/>
        </p:nvSpPr>
        <p:spPr>
          <a:xfrm>
            <a:off x="304800" y="2148037"/>
            <a:ext cx="8442960" cy="954107"/>
          </a:xfrm>
          <a:prstGeom prst="rect">
            <a:avLst/>
          </a:prstGeom>
          <a:ln>
            <a:solidFill>
              <a:srgbClr val="FF0000"/>
            </a:solidFill>
          </a:ln>
        </p:spPr>
        <p:txBody>
          <a:bodyPr wrap="square">
            <a:spAutoFit/>
          </a:bodyPr>
          <a:lstStyle/>
          <a:p>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DeleteMapping</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("/&lt;Directory&gt;/{id}")</a:t>
            </a:r>
          </a:p>
          <a:p>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smtClean="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void</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dirty="0" smtClean="0">
                <a:latin typeface="Consolas" panose="020B0609020204030204" pitchFamily="49" charset="0"/>
                <a:ea typeface="Times New Roman" panose="02020603050405020304" pitchFamily="18" charset="0"/>
              </a:rPr>
              <a:t>delete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smtClean="0">
                <a:latin typeface="Consolas" panose="020B0609020204030204" pitchFamily="49" charset="0"/>
              </a:rPr>
              <a: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Long </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b="1" dirty="0">
                <a:latin typeface="Consolas" panose="020B0609020204030204" pitchFamily="49" charset="0"/>
              </a:rPr>
              <a:t>{</a:t>
            </a:r>
          </a:p>
          <a:p>
            <a:r>
              <a:rPr lang="en-US" b="1" dirty="0" smtClean="0">
                <a:solidFill>
                  <a:srgbClr val="FF0000"/>
                </a:solidFill>
                <a:latin typeface="Consolas" panose="020B0609020204030204" pitchFamily="49" charset="0"/>
              </a:rPr>
              <a:t>	</a:t>
            </a:r>
            <a:r>
              <a:rPr lang="en-US" b="1" dirty="0" smtClean="0">
                <a:solidFill>
                  <a:schemeClr val="bg2">
                    <a:lumMod val="50000"/>
                  </a:schemeClr>
                </a:solidFill>
                <a:latin typeface="Consolas" panose="020B0609020204030204" pitchFamily="49" charset="0"/>
              </a:rPr>
              <a:t>&lt;</a:t>
            </a:r>
            <a:r>
              <a:rPr lang="en-US" dirty="0" err="1" smtClean="0">
                <a:solidFill>
                  <a:srgbClr val="005CC5"/>
                </a:solidFill>
                <a:latin typeface="Consolas" panose="020B0609020204030204" pitchFamily="49" charset="0"/>
                <a:cs typeface="Courier New" panose="02070309020205020404" pitchFamily="49" charset="0"/>
              </a:rPr>
              <a:t>Service</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_Object</a:t>
            </a:r>
            <a:r>
              <a:rPr lang="en-US" dirty="0" smtClean="0"/>
              <a:t>&gt;</a:t>
            </a:r>
            <a:r>
              <a:rPr lang="en-US" b="1" dirty="0" smtClean="0">
                <a:latin typeface="Consolas" panose="020B0609020204030204" pitchFamily="49" charset="0"/>
              </a:rPr>
              <a:t>.</a:t>
            </a:r>
            <a:r>
              <a:rPr lang="en-US" dirty="0">
                <a:latin typeface="Consolas" panose="020B0609020204030204" pitchFamily="49" charset="0"/>
                <a:ea typeface="Times New Roman" panose="02020603050405020304" pitchFamily="18" charset="0"/>
              </a:rPr>
              <a:t>delete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smtClean="0">
                <a:latin typeface="Consolas" panose="020B0609020204030204" pitchFamily="49" charset="0"/>
              </a:rPr>
              <a:t>(</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a:t>
            </a:r>
            <a:endParaRPr lang="en-US" b="1" dirty="0">
              <a:latin typeface="Consolas" panose="020B0609020204030204" pitchFamily="49" charset="0"/>
            </a:endParaRPr>
          </a:p>
          <a:p>
            <a:r>
              <a:rPr lang="en-US" dirty="0">
                <a:latin typeface="Consolas" panose="020B0609020204030204" pitchFamily="49" charset="0"/>
              </a:rPr>
              <a:t>}</a:t>
            </a:r>
            <a:endParaRPr lang="en-US" dirty="0"/>
          </a:p>
        </p:txBody>
      </p:sp>
      <p:pic>
        <p:nvPicPr>
          <p:cNvPr id="9" name="Picture 8"/>
          <p:cNvPicPr>
            <a:picLocks noChangeAspect="1"/>
          </p:cNvPicPr>
          <p:nvPr/>
        </p:nvPicPr>
        <p:blipFill rotWithShape="1">
          <a:blip r:embed="rId3"/>
          <a:srcRect b="13893"/>
          <a:stretch/>
        </p:blipFill>
        <p:spPr>
          <a:xfrm>
            <a:off x="1454888" y="4227788"/>
            <a:ext cx="6325132" cy="755692"/>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521647" y="3484579"/>
            <a:ext cx="6174553" cy="558824"/>
          </a:xfrm>
          <a:prstGeom prst="rect">
            <a:avLst/>
          </a:prstGeom>
          <a:ln>
            <a:solidFill>
              <a:srgbClr val="FF0000"/>
            </a:solidFill>
          </a:ln>
        </p:spPr>
      </p:pic>
    </p:spTree>
    <p:extLst>
      <p:ext uri="{BB962C8B-B14F-4D97-AF65-F5344CB8AC3E}">
        <p14:creationId xmlns:p14="http://schemas.microsoft.com/office/powerpoint/2010/main" val="4553349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513830"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nhật</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2" name="Picture 1"/>
          <p:cNvPicPr>
            <a:picLocks noChangeAspect="1"/>
          </p:cNvPicPr>
          <p:nvPr/>
        </p:nvPicPr>
        <p:blipFill>
          <a:blip r:embed="rId3"/>
          <a:stretch>
            <a:fillRect/>
          </a:stretch>
        </p:blipFill>
        <p:spPr>
          <a:xfrm>
            <a:off x="83821" y="4220309"/>
            <a:ext cx="8976360" cy="863258"/>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1434030" y="3735677"/>
            <a:ext cx="6230219" cy="400106"/>
          </a:xfrm>
          <a:prstGeom prst="rect">
            <a:avLst/>
          </a:prstGeom>
          <a:ln>
            <a:solidFill>
              <a:srgbClr val="FF0000"/>
            </a:solidFill>
          </a:ln>
        </p:spPr>
      </p:pic>
      <p:sp>
        <p:nvSpPr>
          <p:cNvPr id="7" name="Rectangle 6"/>
          <p:cNvSpPr/>
          <p:nvPr/>
        </p:nvSpPr>
        <p:spPr>
          <a:xfrm>
            <a:off x="83820" y="2117557"/>
            <a:ext cx="8961120" cy="1384995"/>
          </a:xfrm>
          <a:prstGeom prst="rect">
            <a:avLst/>
          </a:prstGeom>
          <a:ln>
            <a:solidFill>
              <a:srgbClr val="FF0000"/>
            </a:solidFill>
          </a:ln>
        </p:spPr>
        <p:txBody>
          <a:bodyPr wrap="square">
            <a:spAutoFit/>
          </a:bodyPr>
          <a:lstStyle/>
          <a:p>
            <a:pPr>
              <a:lnSpc>
                <a:spcPct val="120000"/>
              </a:lnSpc>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PutMapping</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&gt;/{id}</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20000"/>
              </a:lnSpc>
            </a:pP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smtClean="0">
                <a:latin typeface="Consolas" panose="020B0609020204030204" pitchFamily="49" charset="0"/>
              </a:rPr>
              <a:t> </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RequestBody</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 </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b="1" dirty="0">
                <a:latin typeface="Consolas" panose="020B0609020204030204" pitchFamily="49" charset="0"/>
              </a:rPr>
              <a:t>{</a:t>
            </a:r>
          </a:p>
          <a:p>
            <a:pPr>
              <a:lnSpc>
                <a:spcPct val="120000"/>
              </a:lnSpc>
            </a:pPr>
            <a:r>
              <a:rPr lang="en-US" b="1" dirty="0" smtClean="0">
                <a:solidFill>
                  <a:srgbClr val="FF0000"/>
                </a:solidFill>
                <a:latin typeface="Consolas" panose="020B0609020204030204" pitchFamily="49" charset="0"/>
              </a:rPr>
              <a:t>     r</a:t>
            </a:r>
            <a:r>
              <a:rPr lang="en-US" dirty="0" smtClean="0">
                <a:solidFill>
                  <a:srgbClr val="FF0000"/>
                </a:solidFill>
                <a:latin typeface="Consolas" panose="020B0609020204030204" pitchFamily="49" charset="0"/>
              </a:rPr>
              <a:t>eturn</a:t>
            </a:r>
            <a:r>
              <a:rPr lang="en-US" b="1" dirty="0" smtClean="0">
                <a:latin typeface="Consolas" panose="020B0609020204030204" pitchFamily="49" charset="0"/>
              </a:rPr>
              <a:t> </a:t>
            </a:r>
            <a:r>
              <a:rPr lang="en-US" dirty="0" smtClean="0"/>
              <a:t>&lt;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dirty="0" smtClean="0"/>
              <a:t>&gt;</a:t>
            </a:r>
            <a:r>
              <a:rPr lang="en-US" b="1" dirty="0" smtClean="0">
                <a:latin typeface="Consolas" panose="020B0609020204030204" pitchFamily="49" charset="0"/>
              </a:rPr>
              <a: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b="1" dirty="0" smtClean="0">
                <a:latin typeface="Consolas" panose="020B0609020204030204" pitchFamily="49" charset="0"/>
              </a:rPr>
              <a:t>;</a:t>
            </a:r>
            <a:endParaRPr lang="en-US" b="1" dirty="0">
              <a:latin typeface="Consolas" panose="020B0609020204030204" pitchFamily="49" charset="0"/>
            </a:endParaRPr>
          </a:p>
          <a:p>
            <a:pPr>
              <a:lnSpc>
                <a:spcPct val="120000"/>
              </a:lnSpc>
            </a:pPr>
            <a:r>
              <a:rPr lang="en-US" dirty="0">
                <a:latin typeface="Consolas" panose="020B0609020204030204" pitchFamily="49" charset="0"/>
              </a:rPr>
              <a:t>}</a:t>
            </a:r>
            <a:endParaRPr lang="en-US" dirty="0"/>
          </a:p>
        </p:txBody>
      </p:sp>
    </p:spTree>
    <p:extLst>
      <p:ext uri="{BB962C8B-B14F-4D97-AF65-F5344CB8AC3E}">
        <p14:creationId xmlns:p14="http://schemas.microsoft.com/office/powerpoint/2010/main" val="17131598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MỘT</a:t>
            </a:r>
            <a:r>
              <a:rPr lang="en-US" altLang="en-US" sz="2200" dirty="0" smtClean="0"/>
              <a:t> SPRING BOOT REPOSITORY</a:t>
            </a:r>
            <a:endParaRPr lang="en-US" altLang="en-US" sz="2200" dirty="0"/>
          </a:p>
        </p:txBody>
      </p:sp>
      <p:pic>
        <p:nvPicPr>
          <p:cNvPr id="9" name="Picture 8"/>
          <p:cNvPicPr>
            <a:picLocks noChangeAspect="1"/>
          </p:cNvPicPr>
          <p:nvPr/>
        </p:nvPicPr>
        <p:blipFill>
          <a:blip r:embed="rId3"/>
          <a:stretch>
            <a:fillRect/>
          </a:stretch>
        </p:blipFill>
        <p:spPr>
          <a:xfrm>
            <a:off x="2104505" y="1273874"/>
            <a:ext cx="4701203" cy="3793426"/>
          </a:xfrm>
          <a:prstGeom prst="rect">
            <a:avLst/>
          </a:prstGeom>
          <a:ln>
            <a:solidFill>
              <a:srgbClr val="FF0000"/>
            </a:solidFill>
          </a:ln>
        </p:spPr>
      </p:pic>
    </p:spTree>
    <p:extLst>
      <p:ext uri="{BB962C8B-B14F-4D97-AF65-F5344CB8AC3E}">
        <p14:creationId xmlns:p14="http://schemas.microsoft.com/office/powerpoint/2010/main" val="24360622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Xử lý lỗi và ngoại lệ</a:t>
            </a:r>
          </a:p>
        </p:txBody>
      </p:sp>
    </p:spTree>
    <p:extLst>
      <p:ext uri="{BB962C8B-B14F-4D97-AF65-F5344CB8AC3E}">
        <p14:creationId xmlns:p14="http://schemas.microsoft.com/office/powerpoint/2010/main" val="18952496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GIỚI </a:t>
            </a:r>
            <a:r>
              <a:rPr lang="en-US" altLang="en-US" sz="2200" dirty="0" err="1" smtClean="0"/>
              <a:t>THIỆU</a:t>
            </a:r>
            <a:r>
              <a:rPr lang="en-US" altLang="en-US" sz="2200" dirty="0" smtClean="0"/>
              <a:t> </a:t>
            </a:r>
            <a:endParaRPr lang="en-US" altLang="en-US" sz="2200" dirty="0"/>
          </a:p>
        </p:txBody>
      </p:sp>
      <p:sp>
        <p:nvSpPr>
          <p:cNvPr id="3" name="Rectangle 2"/>
          <p:cNvSpPr/>
          <p:nvPr/>
        </p:nvSpPr>
        <p:spPr>
          <a:xfrm>
            <a:off x="182880" y="1350588"/>
            <a:ext cx="8663940" cy="2280881"/>
          </a:xfrm>
          <a:prstGeom prst="rect">
            <a:avLst/>
          </a:prstGeom>
        </p:spPr>
        <p:txBody>
          <a:bodyPr wrap="square">
            <a:spAutoFit/>
          </a:bodyPr>
          <a:lstStyle/>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Spring Boot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cung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cấp</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số</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công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cụ</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xử</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lý</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ngoài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khối</a:t>
            </a:r>
            <a:r>
              <a:rPr lang="en-US" sz="1800" dirty="0">
                <a:latin typeface="Segoe UI" panose="020B0502040204020203" pitchFamily="34" charset="0"/>
                <a:ea typeface="Times New Roman" panose="02020603050405020304" pitchFamily="18" charset="0"/>
                <a:cs typeface="Times New Roman" panose="02020603050405020304" pitchFamily="18" charset="0"/>
              </a:rPr>
              <a:t> ‘try-catch’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đơn</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giản</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Aft>
                <a:spcPts val="800"/>
              </a:spcAft>
            </a:pP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số</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chú</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thích</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xử</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lý</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latin typeface="Segoe UI" panose="020B0502040204020203" pitchFamily="34" charset="0"/>
                <a:ea typeface="Times New Roman" panose="02020603050405020304" pitchFamily="18" charset="0"/>
                <a:cs typeface="Times New Roman" panose="02020603050405020304" pitchFamily="18" charset="0"/>
              </a:rPr>
              <a:t>lệ</a:t>
            </a:r>
            <a:r>
              <a:rPr lang="en-US" sz="1800" dirty="0" smtClean="0">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ResponseStatus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ExceptionHandler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ControllerAdvice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What is Exception Handling i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275" y="1709294"/>
            <a:ext cx="5038725"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4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LỚP VÀ CÁC GIAO DIỆN</a:t>
            </a:r>
            <a:endParaRPr lang="en-US" altLang="en-US" sz="2200" dirty="0"/>
          </a:p>
        </p:txBody>
      </p:sp>
      <p:pic>
        <p:nvPicPr>
          <p:cNvPr id="2" name="Picture 1"/>
          <p:cNvPicPr>
            <a:picLocks noChangeAspect="1"/>
          </p:cNvPicPr>
          <p:nvPr/>
        </p:nvPicPr>
        <p:blipFill rotWithShape="1">
          <a:blip r:embed="rId2"/>
          <a:srcRect l="10063" t="3926" r="9708" b="5099"/>
          <a:stretch/>
        </p:blipFill>
        <p:spPr>
          <a:xfrm>
            <a:off x="4097867" y="1185335"/>
            <a:ext cx="4969933" cy="3820498"/>
          </a:xfrm>
          <a:prstGeom prst="rect">
            <a:avLst/>
          </a:prstGeom>
        </p:spPr>
      </p:pic>
      <p:sp>
        <p:nvSpPr>
          <p:cNvPr id="6" name="Rectangle 5"/>
          <p:cNvSpPr/>
          <p:nvPr/>
        </p:nvSpPr>
        <p:spPr>
          <a:xfrm>
            <a:off x="84666" y="1269863"/>
            <a:ext cx="3903134" cy="3534494"/>
          </a:xfrm>
          <a:prstGeom prst="rect">
            <a:avLst/>
          </a:prstGeom>
        </p:spPr>
        <p:txBody>
          <a:bodyPr wrap="square">
            <a:spAutoFit/>
          </a:bodyPr>
          <a:lstStyle/>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Connection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Statement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PreparedStatement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CallableStatement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ResultSet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ResultSetMetaData</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DatabaseMetaData</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DriverManager</a:t>
            </a:r>
            <a:r>
              <a:rPr lang="en-US" sz="1600" dirty="0">
                <a:latin typeface="Segoe UI" panose="020B0502040204020203" pitchFamily="34" charset="0"/>
                <a:ea typeface="Times New Roman" panose="02020603050405020304" pitchFamily="18" charset="0"/>
                <a:cs typeface="Times New Roman" panose="02020603050405020304" pitchFamily="18" charset="0"/>
              </a:rPr>
              <a:t> Class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635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733086"/>
          </a:xfrm>
          <a:prstGeom prst="rect">
            <a:avLst/>
          </a:prstGeom>
        </p:spPr>
        <p:txBody>
          <a:bodyPr wrap="square">
            <a:spAutoFit/>
          </a:bodyPr>
          <a:lstStyle/>
          <a:p>
            <a:pPr algn="just">
              <a:lnSpc>
                <a:spcPct val="120000"/>
              </a:lnSpc>
              <a:spcBef>
                <a:spcPts val="600"/>
              </a:spcBef>
              <a:spcAft>
                <a:spcPts val="6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Khi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chương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chạy</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thì</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Spring Boot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sẽ</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thời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chạy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NoSuchElementFoundException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21920" y="2041357"/>
            <a:ext cx="8709660" cy="584775"/>
          </a:xfrm>
          <a:prstGeom prst="rect">
            <a:avLst/>
          </a:prstGeom>
        </p:spPr>
        <p:txBody>
          <a:bodyPr wrap="square">
            <a:spAutoFit/>
          </a:bodyPr>
          <a:lstStyle/>
          <a:p>
            <a:pPr algn="just"/>
            <a:r>
              <a:rPr lang="en-US" sz="1600" dirty="0" smtClean="0">
                <a:solidFill>
                  <a:srgbClr val="343A40"/>
                </a:solidFill>
                <a:latin typeface="Segoe UI" panose="020B0502040204020203" pitchFamily="34" charset="0"/>
                <a:ea typeface="Times New Roman" panose="02020603050405020304" pitchFamily="18" charset="0"/>
              </a:rPr>
              <a:t>Ví </a:t>
            </a:r>
            <a:r>
              <a:rPr lang="en-US" sz="1600" dirty="0" err="1" smtClean="0">
                <a:solidFill>
                  <a:srgbClr val="343A40"/>
                </a:solidFill>
                <a:latin typeface="Segoe UI" panose="020B0502040204020203" pitchFamily="34" charset="0"/>
                <a:ea typeface="Times New Roman" panose="02020603050405020304" pitchFamily="18" charset="0"/>
              </a:rPr>
              <a:t>dụ</a:t>
            </a:r>
            <a:r>
              <a:rPr lang="en-US" sz="1600" dirty="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Controller </a:t>
            </a:r>
            <a:r>
              <a:rPr lang="en-US" sz="1600" dirty="0" err="1">
                <a:solidFill>
                  <a:srgbClr val="343A40"/>
                </a:solidFill>
                <a:latin typeface="Segoe UI" panose="020B0502040204020203" pitchFamily="34" charset="0"/>
                <a:ea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tên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StudentController</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phương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thức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getStudent</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rPr>
              <a:t>đưa</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ra</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ngoại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lệ</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thời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gian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chạy</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NoSuchElementFoundException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không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thấy</a:t>
            </a:r>
            <a:r>
              <a:rPr lang="en-US" sz="1600" dirty="0">
                <a:solidFill>
                  <a:srgbClr val="343A40"/>
                </a:solidFill>
                <a:latin typeface="Segoe UI" panose="020B0502040204020203" pitchFamily="34" charset="0"/>
                <a:ea typeface="Times New Roman" panose="02020603050405020304" pitchFamily="18" charset="0"/>
              </a:rPr>
              <a:t> </a:t>
            </a:r>
            <a:r>
              <a:rPr lang="en-US" sz="1600" dirty="0" smtClean="0">
                <a:solidFill>
                  <a:srgbClr val="343A40"/>
                </a:solidFill>
                <a:latin typeface="Segoe UI" panose="020B0502040204020203" pitchFamily="34" charset="0"/>
                <a:ea typeface="Times New Roman" panose="02020603050405020304" pitchFamily="18" charset="0"/>
              </a:rPr>
              <a:t>Student </a:t>
            </a:r>
            <a:r>
              <a:rPr lang="en-US" sz="1600" dirty="0" err="1" smtClean="0">
                <a:solidFill>
                  <a:srgbClr val="343A40"/>
                </a:solidFill>
                <a:latin typeface="Segoe UI" panose="020B0502040204020203" pitchFamily="34" charset="0"/>
                <a:ea typeface="Times New Roman" panose="02020603050405020304" pitchFamily="18" charset="0"/>
              </a:rPr>
              <a:t>có</a:t>
            </a:r>
            <a:r>
              <a:rPr lang="en-US" sz="1600" dirty="0" smtClean="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id </a:t>
            </a:r>
            <a:r>
              <a:rPr lang="en-US" sz="1600" dirty="0" err="1">
                <a:solidFill>
                  <a:srgbClr val="343A40"/>
                </a:solidFill>
                <a:latin typeface="Segoe UI" panose="020B0502040204020203" pitchFamily="34" charset="0"/>
                <a:ea typeface="Times New Roman" panose="02020603050405020304" pitchFamily="18" charset="0"/>
              </a:rPr>
              <a:t>đã</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cho</a:t>
            </a:r>
            <a:r>
              <a:rPr lang="en-US" sz="1600" dirty="0">
                <a:solidFill>
                  <a:srgbClr val="343A40"/>
                </a:solidFill>
                <a:latin typeface="Segoe UI" panose="020B0502040204020203" pitchFamily="34" charset="0"/>
                <a:ea typeface="Times New Roman" panose="02020603050405020304" pitchFamily="18" charset="0"/>
              </a:rPr>
              <a:t>:</a:t>
            </a:r>
            <a:endParaRPr lang="en-US" sz="1600" dirty="0"/>
          </a:p>
        </p:txBody>
      </p:sp>
      <p:pic>
        <p:nvPicPr>
          <p:cNvPr id="9" name="Picture 8"/>
          <p:cNvPicPr>
            <a:picLocks noChangeAspect="1"/>
          </p:cNvPicPr>
          <p:nvPr/>
        </p:nvPicPr>
        <p:blipFill rotWithShape="1">
          <a:blip r:embed="rId3"/>
          <a:srcRect b="20505"/>
          <a:stretch/>
        </p:blipFill>
        <p:spPr>
          <a:xfrm>
            <a:off x="1747369" y="2787153"/>
            <a:ext cx="5400191" cy="2064239"/>
          </a:xfrm>
          <a:prstGeom prst="rect">
            <a:avLst/>
          </a:prstGeom>
          <a:ln>
            <a:solidFill>
              <a:srgbClr val="FF0000"/>
            </a:solidFill>
          </a:ln>
        </p:spPr>
      </p:pic>
    </p:spTree>
    <p:extLst>
      <p:ext uri="{BB962C8B-B14F-4D97-AF65-F5344CB8AC3E}">
        <p14:creationId xmlns:p14="http://schemas.microsoft.com/office/powerpoint/2010/main" val="11581191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733086"/>
          </a:xfrm>
          <a:prstGeom prst="rect">
            <a:avLst/>
          </a:prstGeom>
        </p:spPr>
        <p:txBody>
          <a:bodyPr wrap="square">
            <a:spAutoFit/>
          </a:bodyPr>
          <a:lstStyle/>
          <a:p>
            <a:pPr algn="just">
              <a:lnSpc>
                <a:spcPct val="120000"/>
              </a:lnSpc>
              <a:spcBef>
                <a:spcPts val="600"/>
              </a:spcBef>
              <a:spcAft>
                <a:spcPts val="6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Nếu gọi </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Student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 id không hợp lệ, dịch vụ sẽ đưa ra một ngoại lệ thời gian chạy NoSuchElementFoundException và sẽ nhận được phản hồi sau: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821180" y="2206472"/>
            <a:ext cx="4709160" cy="1961668"/>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"timestamp"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2023-02-28T13:24:02.239+00:00</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"status"</a:t>
            </a:r>
            <a:r>
              <a:rPr lang="en-US" sz="1600" dirty="0">
                <a:latin typeface="Calibri" panose="020F0502020204030204" pitchFamily="34" charset="0"/>
                <a:ea typeface="Calibri" panose="020F0502020204030204" pitchFamily="34" charset="0"/>
                <a:cs typeface="Times New Roman" panose="02020603050405020304" pitchFamily="18" charset="0"/>
              </a:rPr>
              <a:t>: 500,</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"error"</a:t>
            </a:r>
            <a:r>
              <a:rPr lang="en-US" sz="1600" dirty="0">
                <a:latin typeface="Calibri" panose="020F0502020204030204" pitchFamily="34" charset="0"/>
                <a:ea typeface="Calibri" panose="020F0502020204030204" pitchFamily="34" charset="0"/>
                <a:cs typeface="Times New Roman" panose="02020603050405020304" pitchFamily="18" charset="0"/>
              </a:rPr>
              <a:t>: "Internal Server Error",</a:t>
            </a:r>
          </a:p>
          <a:p>
            <a:pPr>
              <a:lnSpc>
                <a:spcPct val="107000"/>
              </a:lnSpc>
            </a:pP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  "message"</a:t>
            </a:r>
            <a:r>
              <a:rPr lang="en-US" sz="16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"path"</a:t>
            </a:r>
            <a:r>
              <a:rPr lang="en-US" sz="1600" dirty="0">
                <a:latin typeface="Calibri" panose="020F0502020204030204" pitchFamily="34" charset="0"/>
                <a:ea typeface="Calibri" panose="020F0502020204030204" pitchFamily="34" charset="0"/>
                <a:cs typeface="Times New Roman" panose="02020603050405020304" pitchFamily="18" charset="0"/>
              </a:rPr>
              <a:t>: "/student/1"</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46510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400687"/>
          </a:xfrm>
          <a:prstGeom prst="rect">
            <a:avLst/>
          </a:prstGeom>
        </p:spPr>
        <p:txBody>
          <a:bodyPr wrap="square">
            <a:spAutoFit/>
          </a:bodyPr>
          <a:lstStyle/>
          <a:p>
            <a:pPr algn="just">
              <a:lnSpc>
                <a:spcPct val="120000"/>
              </a:lnSpc>
              <a:spcBef>
                <a:spcPts val="600"/>
              </a:spcBef>
              <a:spcAft>
                <a:spcPts val="600"/>
              </a:spcAft>
            </a:pP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Cấu</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hình</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thống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báo</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tệp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application.yml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175760" y="3090392"/>
            <a:ext cx="4709160" cy="1961668"/>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"timestamp"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2023-02-28T13:24:02.239+00:00</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"status"</a:t>
            </a:r>
            <a:r>
              <a:rPr lang="en-US" sz="1600" dirty="0">
                <a:latin typeface="Calibri" panose="020F0502020204030204" pitchFamily="34" charset="0"/>
                <a:ea typeface="Calibri" panose="020F0502020204030204" pitchFamily="34" charset="0"/>
                <a:cs typeface="Times New Roman" panose="02020603050405020304" pitchFamily="18" charset="0"/>
              </a:rPr>
              <a:t>: 500,</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"error"</a:t>
            </a:r>
            <a:r>
              <a:rPr lang="en-US" sz="1600" dirty="0">
                <a:latin typeface="Calibri" panose="020F0502020204030204" pitchFamily="34" charset="0"/>
                <a:ea typeface="Calibri" panose="020F0502020204030204" pitchFamily="34" charset="0"/>
                <a:cs typeface="Times New Roman" panose="02020603050405020304" pitchFamily="18" charset="0"/>
              </a:rPr>
              <a:t>: "Internal Server Error",</a:t>
            </a:r>
          </a:p>
          <a:p>
            <a:pPr>
              <a:lnSpc>
                <a:spcPct val="107000"/>
              </a:lnSpc>
            </a:pP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  "message"</a:t>
            </a:r>
            <a:r>
              <a:rPr lang="en-US" sz="1600" dirty="0">
                <a:latin typeface="Calibri" panose="020F0502020204030204" pitchFamily="34" charset="0"/>
                <a:ea typeface="Calibri" panose="020F0502020204030204" pitchFamily="34" charset="0"/>
                <a:cs typeface="Times New Roman" panose="02020603050405020304" pitchFamily="18" charset="0"/>
              </a:rPr>
              <a:t>: "Item with id 1 not found",</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"path"</a:t>
            </a:r>
            <a:r>
              <a:rPr lang="en-US" sz="1600" dirty="0">
                <a:latin typeface="Calibri" panose="020F0502020204030204" pitchFamily="34" charset="0"/>
                <a:ea typeface="Calibri" panose="020F0502020204030204" pitchFamily="34" charset="0"/>
                <a:cs typeface="Times New Roman" panose="02020603050405020304" pitchFamily="18" charset="0"/>
              </a:rPr>
              <a:t>: "/student/1"</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36220" y="1718792"/>
            <a:ext cx="3444240" cy="1661417"/>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server:</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error:</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include-message: always</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include-binding-errors: always</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a:t>
            </a:r>
            <a:r>
              <a:rPr lang="en-US" sz="1600" dirty="0" err="1">
                <a:latin typeface="Calibri" panose="020F0502020204030204" pitchFamily="34" charset="0"/>
                <a:ea typeface="Calibri" panose="020F0502020204030204" pitchFamily="34" charset="0"/>
                <a:cs typeface="Times New Roman" panose="02020603050405020304" pitchFamily="18" charset="0"/>
              </a:rPr>
              <a:t>stacktrace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on_trace_param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include-exception: false</a:t>
            </a:r>
          </a:p>
        </p:txBody>
      </p:sp>
      <p:sp>
        <p:nvSpPr>
          <p:cNvPr id="2" name="Rectangle 1"/>
          <p:cNvSpPr/>
          <p:nvPr/>
        </p:nvSpPr>
        <p:spPr>
          <a:xfrm>
            <a:off x="4114800" y="2378720"/>
            <a:ext cx="4732020" cy="646331"/>
          </a:xfrm>
          <a:prstGeom prst="rect">
            <a:avLst/>
          </a:prstGeom>
        </p:spPr>
        <p:txBody>
          <a:bodyPr wrap="square">
            <a:spAutoFit/>
          </a:bodyPr>
          <a:lstStyle/>
          <a:p>
            <a:pPr algn="just"/>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Khi gọi lại product API với id không hợp lệ, sẽ nhận được phản hồi sau:</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1805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67640" y="1302126"/>
            <a:ext cx="8564880" cy="1984518"/>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ResponseStatus</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Cho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phép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chỉnh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sửa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trạng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thái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HTTP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hồi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Aft>
                <a:spcPts val="78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dụng:</a:t>
            </a:r>
          </a:p>
          <a:p>
            <a:pPr>
              <a:lnSpc>
                <a:spcPct val="107000"/>
              </a:lnSpc>
              <a:spcAft>
                <a:spcPts val="78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Trên chính lớp ngoại lệ</a:t>
            </a:r>
          </a:p>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Cùng với chú thích @ExceptionHandler trên các phương thức</a:t>
            </a:r>
          </a:p>
          <a:p>
            <a:pPr>
              <a:lnSpc>
                <a:spcPct val="107000"/>
              </a:lnSpc>
              <a:spcAft>
                <a:spcPts val="78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Cùng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 chú thích @ControllerAdvice trên các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756534" y="3289599"/>
            <a:ext cx="3263265" cy="1759604"/>
          </a:xfrm>
          <a:prstGeom prst="rect">
            <a:avLst/>
          </a:prstGeom>
        </p:spPr>
      </p:pic>
    </p:spTree>
    <p:extLst>
      <p:ext uri="{BB962C8B-B14F-4D97-AF65-F5344CB8AC3E}">
        <p14:creationId xmlns:p14="http://schemas.microsoft.com/office/powerpoint/2010/main" val="11529729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486817"/>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ExceptionHandler</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Đ</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ưa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ra nhiều sự linh hoạt trong việc xử lý các ngoại lệ</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a:t>
            </a: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thức trong chính controller </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 lớp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ControllerAdvic</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srcRect l="6171" t="20986" r="6355" b="20287"/>
          <a:stretch/>
        </p:blipFill>
        <p:spPr>
          <a:xfrm>
            <a:off x="2567939" y="2781300"/>
            <a:ext cx="3808445" cy="2362200"/>
          </a:xfrm>
          <a:prstGeom prst="rect">
            <a:avLst/>
          </a:prstGeom>
        </p:spPr>
      </p:pic>
    </p:spTree>
    <p:extLst>
      <p:ext uri="{BB962C8B-B14F-4D97-AF65-F5344CB8AC3E}">
        <p14:creationId xmlns:p14="http://schemas.microsoft.com/office/powerpoint/2010/main" val="15633394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881925"/>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@ControllerAdvice </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 để quản lý xử lý </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goại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 trong ứng dụng Spring. </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a:t>
            </a: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 thức </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 lớp </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hoặc</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689860" y="3233452"/>
            <a:ext cx="3284220" cy="1765268"/>
          </a:xfrm>
          <a:prstGeom prst="rect">
            <a:avLst/>
          </a:prstGeom>
        </p:spPr>
      </p:pic>
    </p:spTree>
    <p:extLst>
      <p:ext uri="{BB962C8B-B14F-4D97-AF65-F5344CB8AC3E}">
        <p14:creationId xmlns:p14="http://schemas.microsoft.com/office/powerpoint/2010/main" val="41869351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135311"/>
          </a:xfrm>
          <a:prstGeom prst="rect">
            <a:avLst/>
          </a:prstGeom>
        </p:spPr>
        <p:txBody>
          <a:bodyPr wrap="square">
            <a:spAutoFit/>
          </a:bodyPr>
          <a:lstStyle/>
          <a:p>
            <a:pPr>
              <a:lnSpc>
                <a:spcPct val="107000"/>
              </a:lnSpc>
              <a:spcBef>
                <a:spcPts val="300"/>
              </a:spcBef>
              <a:spcAft>
                <a:spcPts val="300"/>
              </a:spcAft>
            </a:pP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@restcontrolleradvice</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 để quản lý xử lý </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goại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 trong ứng dụng </a:t>
            </a:r>
            <a:r>
              <a:rPr lang="vi-VN"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Spring</a:t>
            </a:r>
            <a:endPar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hợp</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ControllerAdvice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ResponseBody</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324099" y="2575560"/>
            <a:ext cx="3697995" cy="2019300"/>
          </a:xfrm>
          <a:prstGeom prst="rect">
            <a:avLst/>
          </a:prstGeom>
        </p:spPr>
      </p:pic>
    </p:spTree>
    <p:extLst>
      <p:ext uri="{BB962C8B-B14F-4D97-AF65-F5344CB8AC3E}">
        <p14:creationId xmlns:p14="http://schemas.microsoft.com/office/powerpoint/2010/main" val="17212146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60020" y="1241166"/>
            <a:ext cx="8564880" cy="366895"/>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331121" y="2354580"/>
            <a:ext cx="3970471" cy="2492910"/>
          </a:xfrm>
          <a:prstGeom prst="rect">
            <a:avLst/>
          </a:prstGeom>
          <a:solidFill>
            <a:srgbClr val="C00000"/>
          </a:solidFill>
          <a:ln>
            <a:solidFill>
              <a:srgbClr val="FF0000"/>
            </a:solidFill>
          </a:ln>
        </p:spPr>
      </p:pic>
      <p:sp>
        <p:nvSpPr>
          <p:cNvPr id="12" name="Rectangle 11"/>
          <p:cNvSpPr/>
          <p:nvPr/>
        </p:nvSpPr>
        <p:spPr>
          <a:xfrm>
            <a:off x="236220" y="1637407"/>
            <a:ext cx="4602480" cy="388696"/>
          </a:xfrm>
          <a:prstGeom prst="rect">
            <a:avLst/>
          </a:prstGeom>
        </p:spPr>
        <p:txBody>
          <a:bodyPr wrap="square">
            <a:spAutoFit/>
          </a:bodyPr>
          <a:lstStyle/>
          <a:p>
            <a:pPr>
              <a:lnSpc>
                <a:spcPct val="107000"/>
              </a:lnSpc>
              <a:spcAft>
                <a:spcPts val="780"/>
              </a:spcAft>
            </a:pP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Student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sinh</a:t>
            </a: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viên</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3" name="Rectangle 12"/>
          <p:cNvSpPr/>
          <p:nvPr/>
        </p:nvSpPr>
        <p:spPr>
          <a:xfrm>
            <a:off x="4381500" y="1616720"/>
            <a:ext cx="4594860" cy="646331"/>
          </a:xfrm>
          <a:prstGeom prst="rect">
            <a:avLst/>
          </a:prstGeom>
        </p:spPr>
        <p:txBody>
          <a:bodyPr wrap="square">
            <a:spAutoFit/>
          </a:bodyPr>
          <a:lstStyle/>
          <a:p>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ErrorMessage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trả</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Client</a:t>
            </a:r>
            <a:r>
              <a:rPr lang="en-US" dirty="0"/>
              <a:t>.</a:t>
            </a:r>
          </a:p>
        </p:txBody>
      </p:sp>
      <p:pic>
        <p:nvPicPr>
          <p:cNvPr id="14" name="Picture 13"/>
          <p:cNvPicPr>
            <a:picLocks noChangeAspect="1"/>
          </p:cNvPicPr>
          <p:nvPr/>
        </p:nvPicPr>
        <p:blipFill rotWithShape="1">
          <a:blip r:embed="rId4"/>
          <a:srcRect l="1157"/>
          <a:stretch/>
        </p:blipFill>
        <p:spPr>
          <a:xfrm>
            <a:off x="4518661" y="2362199"/>
            <a:ext cx="4495799" cy="2187006"/>
          </a:xfrm>
          <a:prstGeom prst="rect">
            <a:avLst/>
          </a:prstGeom>
          <a:ln>
            <a:solidFill>
              <a:srgbClr val="FF0000"/>
            </a:solidFill>
          </a:ln>
        </p:spPr>
      </p:pic>
    </p:spTree>
    <p:extLst>
      <p:ext uri="{BB962C8B-B14F-4D97-AF65-F5344CB8AC3E}">
        <p14:creationId xmlns:p14="http://schemas.microsoft.com/office/powerpoint/2010/main" val="20622120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366895"/>
          </a:xfrm>
          <a:prstGeom prst="rect">
            <a:avLst/>
          </a:prstGeom>
        </p:spPr>
        <p:txBody>
          <a:bodyPr wrap="square">
            <a:spAutoFit/>
          </a:bodyPr>
          <a:lstStyle/>
          <a:p>
            <a:pPr>
              <a:lnSpc>
                <a:spcPct val="107000"/>
              </a:lnSpc>
              <a:spcAft>
                <a:spcPts val="780"/>
              </a:spcAft>
            </a:pPr>
            <a:r>
              <a:rPr lang="en-US" sz="18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538347"/>
            <a:ext cx="7757160" cy="336439"/>
          </a:xfrm>
          <a:prstGeom prst="rect">
            <a:avLst/>
          </a:prstGeom>
        </p:spPr>
        <p:txBody>
          <a:bodyPr wrap="square">
            <a:spAutoFit/>
          </a:bodyPr>
          <a:lstStyle/>
          <a:p>
            <a:pPr>
              <a:lnSpc>
                <a:spcPct val="107000"/>
              </a:lnSpc>
              <a:spcAft>
                <a:spcPts val="780"/>
              </a:spcAft>
            </a:pP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ApiExceptionHandler</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lên</a:t>
            </a:r>
            <a:r>
              <a:rPr lang="en-US"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Client</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93859" y="1969584"/>
            <a:ext cx="5723221" cy="3108519"/>
          </a:xfrm>
          <a:prstGeom prst="rect">
            <a:avLst/>
          </a:prstGeom>
          <a:ln>
            <a:solidFill>
              <a:srgbClr val="FF0000"/>
            </a:solidFill>
          </a:ln>
        </p:spPr>
      </p:pic>
    </p:spTree>
    <p:extLst>
      <p:ext uri="{BB962C8B-B14F-4D97-AF65-F5344CB8AC3E}">
        <p14:creationId xmlns:p14="http://schemas.microsoft.com/office/powerpoint/2010/main" val="42115301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177801"/>
            <a:ext cx="8564880" cy="366895"/>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499847"/>
            <a:ext cx="7757160" cy="355803"/>
          </a:xfrm>
          <a:prstGeom prst="rect">
            <a:avLst/>
          </a:prstGeom>
        </p:spPr>
        <p:txBody>
          <a:bodyPr wrap="square">
            <a:spAutoFit/>
          </a:bodyPr>
          <a:lstStyle/>
          <a:p>
            <a:pPr>
              <a:lnSpc>
                <a:spcPct val="107000"/>
              </a:lnSpc>
              <a:spcAft>
                <a:spcPts val="780"/>
              </a:spcAft>
            </a:pPr>
            <a:r>
              <a:rPr lang="en-US" sz="1600" dirty="0" err="1"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t>RestApiController</a:t>
            </a:r>
            <a:r>
              <a:rPr lang="en-US" sz="1600" dirty="0" smtClean="0"/>
              <a:t>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690016" y="1806300"/>
            <a:ext cx="6058321" cy="3229989"/>
          </a:xfrm>
          <a:prstGeom prst="rect">
            <a:avLst/>
          </a:prstGeom>
          <a:solidFill>
            <a:srgbClr val="C00000"/>
          </a:solidFill>
          <a:ln>
            <a:solidFill>
              <a:srgbClr val="FF0000"/>
            </a:solidFill>
          </a:ln>
        </p:spPr>
      </p:pic>
    </p:spTree>
    <p:extLst>
      <p:ext uri="{BB962C8B-B14F-4D97-AF65-F5344CB8AC3E}">
        <p14:creationId xmlns:p14="http://schemas.microsoft.com/office/powerpoint/2010/main" val="3542178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6215</TotalTime>
  <Words>4643</Words>
  <Application>Microsoft Office PowerPoint</Application>
  <PresentationFormat>On-screen Show (16:9)</PresentationFormat>
  <Paragraphs>640</Paragraphs>
  <Slides>101</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Alfa Slab One</vt:lpstr>
      <vt:lpstr>Arial</vt:lpstr>
      <vt:lpstr>Calibri</vt:lpstr>
      <vt:lpstr>Consolas</vt:lpstr>
      <vt:lpstr>Courier New</vt:lpstr>
      <vt:lpstr>Helvetica</vt:lpstr>
      <vt:lpstr>IBMPlexMono,  Courier New</vt:lpstr>
      <vt:lpstr>Proxima Nova</vt:lpstr>
      <vt:lpstr>Segoe UI</vt:lpstr>
      <vt:lpstr>Symbol</vt:lpstr>
      <vt:lpstr>Times New Roman</vt:lpstr>
      <vt:lpstr>Gameday</vt:lpstr>
      <vt:lpstr>TRUY CẬP DỮ LIỆU VỚI SPRING BOOT</vt:lpstr>
      <vt:lpstr>Mục tiêu bài học</vt:lpstr>
      <vt:lpstr>Giới thiệu truy cập dữ liệu</vt:lpstr>
      <vt:lpstr>JDBC</vt:lpstr>
      <vt:lpstr>LUỒNG JDBC</vt:lpstr>
      <vt:lpstr>LUỒNG JDBC</vt:lpstr>
      <vt:lpstr>JDBC API</vt:lpstr>
      <vt:lpstr> APIJ DBC</vt:lpstr>
      <vt:lpstr>CÁC LỚP VÀ CÁC GIAO DIỆN</vt:lpstr>
      <vt:lpstr>CÁC LOẠI TRÌNH ĐIỀU KHIỂN JDBC</vt:lpstr>
      <vt:lpstr>CÁC LOẠI TRÌNH ĐIỀU KHIỂN JDBC</vt:lpstr>
      <vt:lpstr>CÁC LOẠI TRÌNH ĐIỀU KHIỂN JDBC</vt:lpstr>
      <vt:lpstr>CÁC LOẠI TRÌNH ĐIỀU KHIỂN JDBC</vt:lpstr>
      <vt:lpstr>Spring Boot kết nối với cơ sở dữ liệu MySQL</vt:lpstr>
      <vt:lpstr>KẾT NỐI VỚI MYSQL</vt:lpstr>
      <vt:lpstr>KẾT NỐI VỚI MYSQL</vt:lpstr>
      <vt:lpstr>KẾT NỐI VỚI MYSQL</vt:lpstr>
      <vt:lpstr>KẾT NỐI VỚI MYSQL</vt:lpstr>
      <vt:lpstr>Entity</vt:lpstr>
      <vt:lpstr>TÍNH CHẤT CỦA THỰC THỂ</vt:lpstr>
      <vt:lpstr>SIÊU DỮ LIỆU THỰC THỂ </vt:lpstr>
      <vt:lpstr>YÊU CẦU ĐỐI VỚI CÁC LỚP THỰC THỂ</vt:lpstr>
      <vt:lpstr>TẠO THỰC THỂ</vt:lpstr>
      <vt:lpstr>TẠO THỰC THỂ</vt:lpstr>
      <vt:lpstr>TẠO THỰC THỂ</vt:lpstr>
      <vt:lpstr>TẠO THỰC THỂ</vt:lpstr>
      <vt:lpstr>TẠO THỰC THỂ</vt:lpstr>
      <vt:lpstr>TẠO THỰC THỂ</vt:lpstr>
      <vt:lpstr>TẠO THỰC THỂ</vt:lpstr>
      <vt:lpstr>TẠO THỰC THỂ</vt:lpstr>
      <vt:lpstr>KIỀU DỮ LIỆU CỦA CÁC THUỘC TÍNH</vt:lpstr>
      <vt:lpstr>TRƯỜNG LIÊN TỤC</vt:lpstr>
      <vt:lpstr>KHÓA CHÍNH </vt:lpstr>
      <vt:lpstr>KHÓA CHÍNH </vt:lpstr>
      <vt:lpstr>KHÓA CHÍNH </vt:lpstr>
      <vt:lpstr>KHÓA CHÍNH </vt:lpstr>
      <vt:lpstr>KHÓA CHÍNH </vt:lpstr>
      <vt:lpstr>KHÓA CHÍNH </vt:lpstr>
      <vt:lpstr>KHÓA CHÍNH </vt:lpstr>
      <vt:lpstr>KHÓA CHÍNH </vt:lpstr>
      <vt:lpstr>KHÓA CHÍNH </vt:lpstr>
      <vt:lpstr>KHÓA CHÍNH </vt:lpstr>
      <vt:lpstr>Dữ liệu Spring JPA </vt:lpstr>
      <vt:lpstr>MỘT SỐ KHÁI NIỆM</vt:lpstr>
      <vt:lpstr>MỘT SỐ KHÁI NIỆM</vt:lpstr>
      <vt:lpstr>MỘT SỐ KHÁI NIỆM</vt:lpstr>
      <vt:lpstr>MỘT SỐ KHÁI NIỆM</vt:lpstr>
      <vt:lpstr>MỤC ĐÍCH SỬ DỤNG JPA</vt:lpstr>
      <vt:lpstr>CÁC TÍNH CHẤT CỦA JPA</vt:lpstr>
      <vt:lpstr>KIẾN TRÚC JPA</vt:lpstr>
      <vt:lpstr>KIẾN TRÚC JPA</vt:lpstr>
      <vt:lpstr>KIẾN TRÚC JPA</vt:lpstr>
      <vt:lpstr>MỐI QUAN HỆ LỚP JPA</vt:lpstr>
      <vt:lpstr>CÁC LOẠI ÁNH XẠ JPA</vt:lpstr>
      <vt:lpstr>ÁNH XẠ 1-1</vt:lpstr>
      <vt:lpstr>ÁNH XẠ 1-1</vt:lpstr>
      <vt:lpstr>ÁNH XẠ 1-1</vt:lpstr>
      <vt:lpstr>ÁNH XẠ 1-1</vt:lpstr>
      <vt:lpstr>ÁNH XẠ 1-1</vt:lpstr>
      <vt:lpstr>ÁNH XẠ 1-1</vt:lpstr>
      <vt:lpstr>ÁNH XẠ 1-n</vt:lpstr>
      <vt:lpstr>ÁNH XẠ 1-n</vt:lpstr>
      <vt:lpstr>Kho lưu trữ (Repositories)</vt:lpstr>
      <vt:lpstr>GIỚI THIỆU</vt:lpstr>
      <vt:lpstr> JPAREPOSITORY</vt:lpstr>
      <vt:lpstr> JPAREPOSITORY</vt:lpstr>
      <vt:lpstr> MỘT SỐ PHƯƠNG THỨC</vt:lpstr>
      <vt:lpstr> MỘT SỐ PHƯƠNG THỨC</vt:lpstr>
      <vt:lpstr> MỘT SỐ PHƯƠNG THỨC</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Xử lý lỗi và ngoại lệ</vt:lpstr>
      <vt:lpstr>GIỚI THIỆU </vt:lpstr>
      <vt:lpstr>CƠ CHẾ XỬ LÝ NGOẠI LỆ MẶC ĐỊNH</vt:lpstr>
      <vt:lpstr>CƠ CHẾ XỬ LÝ NGOẠI LỆ MẶC ĐỊNH</vt:lpstr>
      <vt:lpstr>CƠ CHẾ XỬ LÝ NGOẠI LỆ MẶC ĐỊNH</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Tóm tắt bài học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Node.js</dc:title>
  <dc:creator>HoaiGiang</dc:creator>
  <cp:lastModifiedBy>user</cp:lastModifiedBy>
  <cp:revision>993</cp:revision>
  <dcterms:modified xsi:type="dcterms:W3CDTF">2023-03-31T16:37:14Z</dcterms:modified>
</cp:coreProperties>
</file>